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16"/>
  </p:notesMasterIdLst>
  <p:handoutMasterIdLst>
    <p:handoutMasterId r:id="rId117"/>
  </p:handoutMasterIdLst>
  <p:sldIdLst>
    <p:sldId id="312" r:id="rId2"/>
    <p:sldId id="552" r:id="rId3"/>
    <p:sldId id="313" r:id="rId4"/>
    <p:sldId id="592" r:id="rId5"/>
    <p:sldId id="397" r:id="rId6"/>
    <p:sldId id="286" r:id="rId7"/>
    <p:sldId id="425" r:id="rId8"/>
    <p:sldId id="593" r:id="rId9"/>
    <p:sldId id="594" r:id="rId10"/>
    <p:sldId id="374" r:id="rId11"/>
    <p:sldId id="595" r:id="rId12"/>
    <p:sldId id="567" r:id="rId13"/>
    <p:sldId id="597" r:id="rId14"/>
    <p:sldId id="596" r:id="rId15"/>
    <p:sldId id="426" r:id="rId16"/>
    <p:sldId id="556" r:id="rId17"/>
    <p:sldId id="555" r:id="rId18"/>
    <p:sldId id="554" r:id="rId19"/>
    <p:sldId id="344" r:id="rId20"/>
    <p:sldId id="557" r:id="rId21"/>
    <p:sldId id="599" r:id="rId22"/>
    <p:sldId id="598" r:id="rId23"/>
    <p:sldId id="558" r:id="rId24"/>
    <p:sldId id="427" r:id="rId25"/>
    <p:sldId id="600" r:id="rId26"/>
    <p:sldId id="560" r:id="rId27"/>
    <p:sldId id="601" r:id="rId28"/>
    <p:sldId id="437" r:id="rId29"/>
    <p:sldId id="438" r:id="rId30"/>
    <p:sldId id="439" r:id="rId31"/>
    <p:sldId id="602" r:id="rId32"/>
    <p:sldId id="603" r:id="rId33"/>
    <p:sldId id="377" r:id="rId34"/>
    <p:sldId id="553" r:id="rId35"/>
    <p:sldId id="559" r:id="rId36"/>
    <p:sldId id="440" r:id="rId37"/>
    <p:sldId id="477" r:id="rId38"/>
    <p:sldId id="441" r:id="rId39"/>
    <p:sldId id="429" r:id="rId40"/>
    <p:sldId id="380" r:id="rId41"/>
    <p:sldId id="561" r:id="rId42"/>
    <p:sldId id="568" r:id="rId43"/>
    <p:sldId id="562" r:id="rId44"/>
    <p:sldId id="604" r:id="rId45"/>
    <p:sldId id="430" r:id="rId46"/>
    <p:sldId id="563" r:id="rId47"/>
    <p:sldId id="605" r:id="rId48"/>
    <p:sldId id="606" r:id="rId49"/>
    <p:sldId id="607" r:id="rId50"/>
    <p:sldId id="608" r:id="rId51"/>
    <p:sldId id="609" r:id="rId52"/>
    <p:sldId id="375" r:id="rId53"/>
    <p:sldId id="610" r:id="rId54"/>
    <p:sldId id="611" r:id="rId55"/>
    <p:sldId id="612" r:id="rId56"/>
    <p:sldId id="613" r:id="rId57"/>
    <p:sldId id="614" r:id="rId58"/>
    <p:sldId id="615" r:id="rId59"/>
    <p:sldId id="616" r:id="rId60"/>
    <p:sldId id="446" r:id="rId61"/>
    <p:sldId id="447" r:id="rId62"/>
    <p:sldId id="448" r:id="rId63"/>
    <p:sldId id="386" r:id="rId64"/>
    <p:sldId id="617" r:id="rId65"/>
    <p:sldId id="372" r:id="rId66"/>
    <p:sldId id="433" r:id="rId67"/>
    <p:sldId id="618" r:id="rId68"/>
    <p:sldId id="473" r:id="rId69"/>
    <p:sldId id="474" r:id="rId70"/>
    <p:sldId id="449" r:id="rId71"/>
    <p:sldId id="569" r:id="rId72"/>
    <p:sldId id="434" r:id="rId73"/>
    <p:sldId id="436" r:id="rId74"/>
    <p:sldId id="619" r:id="rId75"/>
    <p:sldId id="435" r:id="rId76"/>
    <p:sldId id="620" r:id="rId77"/>
    <p:sldId id="572" r:id="rId78"/>
    <p:sldId id="451" r:id="rId79"/>
    <p:sldId id="621" r:id="rId80"/>
    <p:sldId id="622" r:id="rId81"/>
    <p:sldId id="623" r:id="rId82"/>
    <p:sldId id="489" r:id="rId83"/>
    <p:sldId id="490" r:id="rId84"/>
    <p:sldId id="491" r:id="rId85"/>
    <p:sldId id="450" r:id="rId86"/>
    <p:sldId id="574" r:id="rId87"/>
    <p:sldId id="624" r:id="rId88"/>
    <p:sldId id="442" r:id="rId89"/>
    <p:sldId id="432" r:id="rId90"/>
    <p:sldId id="625" r:id="rId91"/>
    <p:sldId id="571" r:id="rId92"/>
    <p:sldId id="575" r:id="rId93"/>
    <p:sldId id="582" r:id="rId94"/>
    <p:sldId id="626" r:id="rId95"/>
    <p:sldId id="627" r:id="rId96"/>
    <p:sldId id="628" r:id="rId97"/>
    <p:sldId id="629" r:id="rId98"/>
    <p:sldId id="630" r:id="rId99"/>
    <p:sldId id="452" r:id="rId100"/>
    <p:sldId id="631" r:id="rId101"/>
    <p:sldId id="513" r:id="rId102"/>
    <p:sldId id="514" r:id="rId103"/>
    <p:sldId id="515" r:id="rId104"/>
    <p:sldId id="576" r:id="rId105"/>
    <p:sldId id="577" r:id="rId106"/>
    <p:sldId id="445" r:id="rId107"/>
    <p:sldId id="570" r:id="rId108"/>
    <p:sldId id="632" r:id="rId109"/>
    <p:sldId id="390" r:id="rId110"/>
    <p:sldId id="578" r:id="rId111"/>
    <p:sldId id="633" r:id="rId112"/>
    <p:sldId id="478" r:id="rId113"/>
    <p:sldId id="634" r:id="rId114"/>
    <p:sldId id="635" r:id="rId115"/>
  </p:sldIdLst>
  <p:sldSz cx="12192000" cy="6858000"/>
  <p:notesSz cx="6858000" cy="9144000"/>
  <p:embeddedFontLst>
    <p:embeddedFont>
      <p:font typeface="微软雅黑" panose="020B0503020204020204" pitchFamily="34" charset="-122"/>
      <p:regular r:id="rId118"/>
      <p:bold r:id="rId119"/>
    </p:embeddedFont>
  </p:embeddedFontLst>
  <p:custDataLst>
    <p:tags r:id="rId1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C"/>
    <a:srgbClr val="3B3B3D"/>
    <a:srgbClr val="3B322C"/>
    <a:srgbClr val="595959"/>
    <a:srgbClr val="EEF9FE"/>
    <a:srgbClr val="99DAF9"/>
    <a:srgbClr val="016CD4"/>
    <a:srgbClr val="1B7EDA"/>
    <a:srgbClr val="DDF3FD"/>
    <a:srgbClr val="D9E7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p:cViewPr varScale="1">
        <p:scale>
          <a:sx n="114" d="100"/>
          <a:sy n="114" d="100"/>
        </p:scale>
        <p:origin x="414" y="96"/>
      </p:cViewPr>
      <p:guideLst/>
    </p:cSldViewPr>
  </p:slideViewPr>
  <p:notesTextViewPr>
    <p:cViewPr>
      <p:scale>
        <a:sx n="1" d="1"/>
        <a:sy n="1" d="1"/>
      </p:scale>
      <p:origin x="0" y="0"/>
    </p:cViewPr>
  </p:notesTextViewPr>
  <p:sorterViewPr>
    <p:cViewPr>
      <p:scale>
        <a:sx n="100" d="100"/>
        <a:sy n="100" d="100"/>
      </p:scale>
      <p:origin x="0" y="-2719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handoutMaster" Target="handoutMasters/handout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font" Target="fonts/font1.fntdata"/><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font" Target="fonts/font2.fntdata"/><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gs" Target="tags/tag1.xml"/><Relationship Id="rId125"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commentAuthors" Target="commentAuthor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阿里巴巴普惠体" panose="00020600040101010101" charset="-122"/>
              </a:rPr>
              <a:t>2024/2/28</a:t>
            </a:fld>
            <a:endParaRPr lang="zh-CN" altLang="en-US">
              <a:cs typeface="阿里巴巴普惠体"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阿里巴巴普惠体" panose="00020600040101010101" charset="-122"/>
              </a:rPr>
              <a:t>‹#›</a:t>
            </a:fld>
            <a:endParaRPr lang="zh-CN" altLang="en-US">
              <a:cs typeface="阿里巴巴普惠体" panose="00020600040101010101"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D2A48B96-639E-45A3-A0BA-2464DFDB1FAA}" type="datetimeFigureOut">
              <a:rPr lang="zh-CN" altLang="en-US" smtClean="0"/>
              <a:t>2024/2/28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4572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9144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3716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18288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2024/2/28</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圆角矩形 10"/>
          <p:cNvSpPr/>
          <p:nvPr userDrawn="1">
            <p:custDataLst>
              <p:tags r:id="rId1"/>
            </p:custDataLst>
          </p:nvPr>
        </p:nvSpPr>
        <p:spPr>
          <a:xfrm>
            <a:off x="236855" y="210820"/>
            <a:ext cx="11718290" cy="6436360"/>
          </a:xfrm>
          <a:prstGeom prst="roundRect">
            <a:avLst>
              <a:gd name="adj" fmla="val 27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0210165" y="428625"/>
            <a:ext cx="1283335" cy="288290"/>
            <a:chOff x="15302" y="871"/>
            <a:chExt cx="2754" cy="618"/>
          </a:xfrm>
        </p:grpSpPr>
        <p:sp>
          <p:nvSpPr>
            <p:cNvPr id="7" name="图形 4"/>
            <p:cNvSpPr/>
            <p:nvPr>
              <p:custDataLst>
                <p:tags r:id="rId4"/>
              </p:custDataLst>
            </p:nvPr>
          </p:nvSpPr>
          <p:spPr>
            <a:xfrm flipH="1">
              <a:off x="17552" y="928"/>
              <a:ext cx="505" cy="50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noFill/>
            <a:ln w="3175" cap="flat">
              <a:solidFill>
                <a:srgbClr val="016CD4"/>
              </a:solidFill>
              <a:prstDash val="solid"/>
              <a:miter/>
            </a:ln>
            <a:extLst>
              <a:ext uri="{909E8E84-426E-40DD-AFC4-6F175D3DCCD1}">
                <a14:hiddenFill xmlns:a14="http://schemas.microsoft.com/office/drawing/2010/main">
                  <a:solidFill>
                    <a:srgbClr val="42BAF9"/>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8" name="图形 4"/>
            <p:cNvSpPr/>
            <p:nvPr>
              <p:custDataLst>
                <p:tags r:id="rId5"/>
              </p:custDataLst>
            </p:nvPr>
          </p:nvSpPr>
          <p:spPr>
            <a:xfrm flipH="1">
              <a:off x="15302" y="871"/>
              <a:ext cx="619" cy="619"/>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gradFill>
              <a:gsLst>
                <a:gs pos="0">
                  <a:srgbClr val="016CD4"/>
                </a:gs>
                <a:gs pos="100000">
                  <a:srgbClr val="42BAF9"/>
                </a:gs>
              </a:gsLst>
              <a:lin ang="5400000" scaled="0"/>
            </a:gradFill>
            <a:ln w="317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0" name="图形 4"/>
            <p:cNvSpPr/>
            <p:nvPr>
              <p:custDataLst>
                <p:tags r:id="rId6"/>
              </p:custDataLst>
            </p:nvPr>
          </p:nvSpPr>
          <p:spPr>
            <a:xfrm flipH="1">
              <a:off x="16090" y="928"/>
              <a:ext cx="505" cy="50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noFill/>
            <a:ln w="3175" cap="flat">
              <a:solidFill>
                <a:srgbClr val="016CD4"/>
              </a:solidFill>
              <a:prstDash val="solid"/>
              <a:miter/>
            </a:ln>
            <a:extLst>
              <a:ext uri="{909E8E84-426E-40DD-AFC4-6F175D3DCCD1}">
                <a14:hiddenFill xmlns:a14="http://schemas.microsoft.com/office/drawing/2010/main">
                  <a:solidFill>
                    <a:srgbClr val="42BAF9"/>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2" name="图形 4"/>
            <p:cNvSpPr/>
            <p:nvPr>
              <p:custDataLst>
                <p:tags r:id="rId7"/>
              </p:custDataLst>
            </p:nvPr>
          </p:nvSpPr>
          <p:spPr>
            <a:xfrm flipH="1">
              <a:off x="16764" y="871"/>
              <a:ext cx="619" cy="619"/>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gradFill>
              <a:gsLst>
                <a:gs pos="0">
                  <a:srgbClr val="016CD4"/>
                </a:gs>
                <a:gs pos="100000">
                  <a:srgbClr val="42BAF9"/>
                </a:gs>
              </a:gsLst>
              <a:lin ang="5400000" scaled="0"/>
            </a:gradFill>
            <a:ln w="317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cxnSp>
        <p:nvCxnSpPr>
          <p:cNvPr id="47" name="直接连接符 46"/>
          <p:cNvCxnSpPr/>
          <p:nvPr userDrawn="1">
            <p:custDataLst>
              <p:tags r:id="rId2"/>
            </p:custDataLst>
          </p:nvPr>
        </p:nvCxnSpPr>
        <p:spPr>
          <a:xfrm rot="16200000">
            <a:off x="6093778" y="-4413885"/>
            <a:ext cx="0" cy="10800080"/>
          </a:xfrm>
          <a:prstGeom prst="line">
            <a:avLst/>
          </a:prstGeom>
          <a:ln w="12700">
            <a:solidFill>
              <a:srgbClr val="42BAF9">
                <a:alpha val="2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userDrawn="1">
            <p:custDataLst>
              <p:tags r:id="rId3"/>
            </p:custDataLst>
          </p:nvPr>
        </p:nvCxnSpPr>
        <p:spPr>
          <a:xfrm rot="16200000">
            <a:off x="1233805" y="446405"/>
            <a:ext cx="0" cy="1080135"/>
          </a:xfrm>
          <a:prstGeom prst="line">
            <a:avLst/>
          </a:prstGeom>
          <a:ln w="38100">
            <a:gradFill>
              <a:gsLst>
                <a:gs pos="0">
                  <a:srgbClr val="016CD4"/>
                </a:gs>
                <a:gs pos="100000">
                  <a:srgbClr val="42BAF9"/>
                </a:gs>
              </a:gsLst>
              <a:lin ang="5400000" scaled="1"/>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2024/2/28</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2024/2/28</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2024/2/28</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2024/2/28</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2024/2/28</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2024/2/28</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7" name="图片 6" descr="07c59d8299951483509d7f8d7b54c218(1)"/>
          <p:cNvPicPr>
            <a:picLocks noChangeAspect="1"/>
          </p:cNvPicPr>
          <p:nvPr userDrawn="1">
            <p:custDataLst>
              <p:tags r:id="rId13"/>
            </p:custDataLst>
          </p:nvPr>
        </p:nvPicPr>
        <p:blipFill>
          <a:blip r:embed="rId14"/>
          <a:stretch>
            <a:fillRect/>
          </a:stretch>
        </p:blipFill>
        <p:spPr>
          <a:xfrm>
            <a:off x="0" y="-635"/>
            <a:ext cx="12192000" cy="68592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4000">
    <p:wipe/>
  </p:transition>
  <p:txStyles>
    <p:titleStyle>
      <a:lvl1pPr algn="l" defTabSz="914400" rtl="0" eaLnBrk="1" latinLnBrk="0" hangingPunct="1">
        <a:lnSpc>
          <a:spcPct val="90000"/>
        </a:lnSpc>
        <a:spcBef>
          <a:spcPct val="0"/>
        </a:spcBef>
        <a:buNone/>
        <a:defRPr sz="4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39.xml"/><Relationship Id="rId7" Type="http://schemas.openxmlformats.org/officeDocument/2006/relationships/image" Target="../media/image8.pn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slideLayout" Target="../slideLayouts/slideLayout3.xml"/><Relationship Id="rId5" Type="http://schemas.openxmlformats.org/officeDocument/2006/relationships/tags" Target="../tags/tag41.xml"/><Relationship Id="rId4" Type="http://schemas.openxmlformats.org/officeDocument/2006/relationships/tags" Target="../tags/tag40.xml"/></Relationships>
</file>

<file path=ppt/slides/_rels/slide100.xml.rels><?xml version="1.0" encoding="UTF-8" standalone="yes"?>
<Relationships xmlns="http://schemas.openxmlformats.org/package/2006/relationships"><Relationship Id="rId3" Type="http://schemas.openxmlformats.org/officeDocument/2006/relationships/tags" Target="../tags/tag567.xml"/><Relationship Id="rId7" Type="http://schemas.openxmlformats.org/officeDocument/2006/relationships/slideLayout" Target="../slideLayouts/slideLayout3.xml"/><Relationship Id="rId2" Type="http://schemas.openxmlformats.org/officeDocument/2006/relationships/tags" Target="../tags/tag566.xml"/><Relationship Id="rId1" Type="http://schemas.openxmlformats.org/officeDocument/2006/relationships/tags" Target="../tags/tag565.xml"/><Relationship Id="rId6" Type="http://schemas.openxmlformats.org/officeDocument/2006/relationships/tags" Target="../tags/tag570.xml"/><Relationship Id="rId5" Type="http://schemas.openxmlformats.org/officeDocument/2006/relationships/tags" Target="../tags/tag569.xml"/><Relationship Id="rId4" Type="http://schemas.openxmlformats.org/officeDocument/2006/relationships/tags" Target="../tags/tag568.xml"/></Relationships>
</file>

<file path=ppt/slides/_rels/slide101.xml.rels><?xml version="1.0" encoding="UTF-8" standalone="yes"?>
<Relationships xmlns="http://schemas.openxmlformats.org/package/2006/relationships"><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tags" Target="../tags/tag57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74.xml"/></Relationships>
</file>

<file path=ppt/slides/_rels/slide10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3.xml"/><Relationship Id="rId1" Type="http://schemas.openxmlformats.org/officeDocument/2006/relationships/tags" Target="../tags/tag575.xml"/></Relationships>
</file>

<file path=ppt/slides/_rels/slide104.xml.rels><?xml version="1.0" encoding="UTF-8" standalone="yes"?>
<Relationships xmlns="http://schemas.openxmlformats.org/package/2006/relationships"><Relationship Id="rId3" Type="http://schemas.openxmlformats.org/officeDocument/2006/relationships/tags" Target="../tags/tag578.xml"/><Relationship Id="rId2" Type="http://schemas.openxmlformats.org/officeDocument/2006/relationships/tags" Target="../tags/tag577.xml"/><Relationship Id="rId1" Type="http://schemas.openxmlformats.org/officeDocument/2006/relationships/tags" Target="../tags/tag576.xml"/><Relationship Id="rId4"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tags" Target="../tags/tag581.xml"/><Relationship Id="rId2" Type="http://schemas.openxmlformats.org/officeDocument/2006/relationships/tags" Target="../tags/tag580.xml"/><Relationship Id="rId1" Type="http://schemas.openxmlformats.org/officeDocument/2006/relationships/tags" Target="../tags/tag579.xml"/><Relationship Id="rId4"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8" Type="http://schemas.openxmlformats.org/officeDocument/2006/relationships/tags" Target="../tags/tag589.xml"/><Relationship Id="rId3" Type="http://schemas.openxmlformats.org/officeDocument/2006/relationships/tags" Target="../tags/tag584.xml"/><Relationship Id="rId7" Type="http://schemas.openxmlformats.org/officeDocument/2006/relationships/tags" Target="../tags/tag588.xml"/><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tags" Target="../tags/tag587.xml"/><Relationship Id="rId5" Type="http://schemas.openxmlformats.org/officeDocument/2006/relationships/tags" Target="../tags/tag586.xml"/><Relationship Id="rId10" Type="http://schemas.openxmlformats.org/officeDocument/2006/relationships/slideLayout" Target="../slideLayouts/slideLayout3.xml"/><Relationship Id="rId4" Type="http://schemas.openxmlformats.org/officeDocument/2006/relationships/tags" Target="../tags/tag585.xml"/><Relationship Id="rId9" Type="http://schemas.openxmlformats.org/officeDocument/2006/relationships/tags" Target="../tags/tag590.xml"/></Relationships>
</file>

<file path=ppt/slides/_rels/slide107.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593.xml"/><Relationship Id="rId7" Type="http://schemas.openxmlformats.org/officeDocument/2006/relationships/tags" Target="../tags/tag597.xml"/><Relationship Id="rId2" Type="http://schemas.openxmlformats.org/officeDocument/2006/relationships/tags" Target="../tags/tag592.xml"/><Relationship Id="rId1" Type="http://schemas.openxmlformats.org/officeDocument/2006/relationships/tags" Target="../tags/tag591.xml"/><Relationship Id="rId6" Type="http://schemas.openxmlformats.org/officeDocument/2006/relationships/tags" Target="../tags/tag596.xml"/><Relationship Id="rId5" Type="http://schemas.openxmlformats.org/officeDocument/2006/relationships/tags" Target="../tags/tag595.xml"/><Relationship Id="rId4" Type="http://schemas.openxmlformats.org/officeDocument/2006/relationships/tags" Target="../tags/tag594.xml"/></Relationships>
</file>

<file path=ppt/slides/_rels/slide108.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600.xml"/><Relationship Id="rId7" Type="http://schemas.openxmlformats.org/officeDocument/2006/relationships/tags" Target="../tags/tag604.xml"/><Relationship Id="rId2" Type="http://schemas.openxmlformats.org/officeDocument/2006/relationships/tags" Target="../tags/tag599.xml"/><Relationship Id="rId1" Type="http://schemas.openxmlformats.org/officeDocument/2006/relationships/tags" Target="../tags/tag598.xml"/><Relationship Id="rId6" Type="http://schemas.openxmlformats.org/officeDocument/2006/relationships/tags" Target="../tags/tag603.xml"/><Relationship Id="rId5" Type="http://schemas.openxmlformats.org/officeDocument/2006/relationships/tags" Target="../tags/tag602.xml"/><Relationship Id="rId4" Type="http://schemas.openxmlformats.org/officeDocument/2006/relationships/tags" Target="../tags/tag601.xml"/></Relationships>
</file>

<file path=ppt/slides/_rels/slide109.xml.rels><?xml version="1.0" encoding="UTF-8" standalone="yes"?>
<Relationships xmlns="http://schemas.openxmlformats.org/package/2006/relationships"><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tags" Target="../tags/tag605.xml"/><Relationship Id="rId6" Type="http://schemas.openxmlformats.org/officeDocument/2006/relationships/image" Target="../media/image31.png"/><Relationship Id="rId5" Type="http://schemas.openxmlformats.org/officeDocument/2006/relationships/slideLayout" Target="../slideLayouts/slideLayout3.xml"/><Relationship Id="rId4" Type="http://schemas.openxmlformats.org/officeDocument/2006/relationships/tags" Target="../tags/tag608.xml"/></Relationships>
</file>

<file path=ppt/slides/_rels/slide11.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slideLayout" Target="../slideLayouts/slideLayout3.xml"/><Relationship Id="rId5" Type="http://schemas.openxmlformats.org/officeDocument/2006/relationships/tags" Target="../tags/tag46.xml"/><Relationship Id="rId4" Type="http://schemas.openxmlformats.org/officeDocument/2006/relationships/tags" Target="../tags/tag45.xml"/></Relationships>
</file>

<file path=ppt/slides/_rels/slide110.xml.rels><?xml version="1.0" encoding="UTF-8" standalone="yes"?>
<Relationships xmlns="http://schemas.openxmlformats.org/package/2006/relationships"><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tags" Target="../tags/tag609.xml"/><Relationship Id="rId4"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tags" Target="../tags/tag614.xml"/><Relationship Id="rId2" Type="http://schemas.openxmlformats.org/officeDocument/2006/relationships/tags" Target="../tags/tag613.xml"/><Relationship Id="rId1" Type="http://schemas.openxmlformats.org/officeDocument/2006/relationships/tags" Target="../tags/tag612.xml"/><Relationship Id="rId5" Type="http://schemas.openxmlformats.org/officeDocument/2006/relationships/image" Target="../media/image32.png"/><Relationship Id="rId4"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tags" Target="../tags/tag617.xml"/><Relationship Id="rId2" Type="http://schemas.openxmlformats.org/officeDocument/2006/relationships/tags" Target="../tags/tag616.xml"/><Relationship Id="rId1" Type="http://schemas.openxmlformats.org/officeDocument/2006/relationships/tags" Target="../tags/tag615.xml"/><Relationship Id="rId6" Type="http://schemas.openxmlformats.org/officeDocument/2006/relationships/slideLayout" Target="../slideLayouts/slideLayout3.xml"/><Relationship Id="rId5" Type="http://schemas.openxmlformats.org/officeDocument/2006/relationships/tags" Target="../tags/tag619.xml"/><Relationship Id="rId4" Type="http://schemas.openxmlformats.org/officeDocument/2006/relationships/tags" Target="../tags/tag618.xml"/></Relationships>
</file>

<file path=ppt/slides/_rels/slide113.xml.rels><?xml version="1.0" encoding="UTF-8" standalone="yes"?>
<Relationships xmlns="http://schemas.openxmlformats.org/package/2006/relationships"><Relationship Id="rId3" Type="http://schemas.openxmlformats.org/officeDocument/2006/relationships/tags" Target="../tags/tag622.xml"/><Relationship Id="rId2" Type="http://schemas.openxmlformats.org/officeDocument/2006/relationships/tags" Target="../tags/tag621.xml"/><Relationship Id="rId1" Type="http://schemas.openxmlformats.org/officeDocument/2006/relationships/tags" Target="../tags/tag620.xml"/><Relationship Id="rId6" Type="http://schemas.openxmlformats.org/officeDocument/2006/relationships/slideLayout" Target="../slideLayouts/slideLayout3.xml"/><Relationship Id="rId5" Type="http://schemas.openxmlformats.org/officeDocument/2006/relationships/tags" Target="../tags/tag624.xml"/><Relationship Id="rId4" Type="http://schemas.openxmlformats.org/officeDocument/2006/relationships/tags" Target="../tags/tag623.xml"/></Relationships>
</file>

<file path=ppt/slides/_rels/slide114.xml.rels><?xml version="1.0" encoding="UTF-8" standalone="yes"?>
<Relationships xmlns="http://schemas.openxmlformats.org/package/2006/relationships"><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 Id="rId6" Type="http://schemas.openxmlformats.org/officeDocument/2006/relationships/slideLayout" Target="../slideLayouts/slideLayout3.xml"/><Relationship Id="rId5" Type="http://schemas.openxmlformats.org/officeDocument/2006/relationships/tags" Target="../tags/tag629.xml"/><Relationship Id="rId4" Type="http://schemas.openxmlformats.org/officeDocument/2006/relationships/tags" Target="../tags/tag628.xml"/></Relationships>
</file>

<file path=ppt/slides/_rels/slide12.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4"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image" Target="../media/image9.png"/><Relationship Id="rId4"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tags" Target="../tags/tag58.xml"/><Relationship Id="rId7" Type="http://schemas.openxmlformats.org/officeDocument/2006/relationships/image" Target="../media/image10.pn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Layout" Target="../slideLayouts/slideLayout3.xml"/><Relationship Id="rId5" Type="http://schemas.openxmlformats.org/officeDocument/2006/relationships/tags" Target="../tags/tag60.xml"/><Relationship Id="rId4" Type="http://schemas.openxmlformats.org/officeDocument/2006/relationships/tags" Target="../tags/tag59.xml"/></Relationships>
</file>

<file path=ppt/slides/_rels/slide16.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Layout" Target="../slideLayouts/slideLayout3.xml"/><Relationship Id="rId5" Type="http://schemas.openxmlformats.org/officeDocument/2006/relationships/tags" Target="../tags/tag65.xml"/><Relationship Id="rId4" Type="http://schemas.openxmlformats.org/officeDocument/2006/relationships/tags" Target="../tags/tag64.xml"/></Relationships>
</file>

<file path=ppt/slides/_rels/slide17.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image" Target="../media/image11.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Layout" Target="../slideLayouts/slideLayout3.xml"/><Relationship Id="rId5" Type="http://schemas.openxmlformats.org/officeDocument/2006/relationships/tags" Target="../tags/tag70.xml"/><Relationship Id="rId4" Type="http://schemas.openxmlformats.org/officeDocument/2006/relationships/tags" Target="../tags/tag69.xml"/></Relationships>
</file>

<file path=ppt/slides/_rels/slide18.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tags" Target="../tags/tag83.xml"/><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tags" Target="../tags/tag82.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0" Type="http://schemas.openxmlformats.org/officeDocument/2006/relationships/tags" Target="../tags/tag80.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slideLayout" Target="../slideLayouts/slideLayout3.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tags" Target="../tags/tag95.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0" Type="http://schemas.openxmlformats.org/officeDocument/2006/relationships/tags" Target="../tags/tag93.xml"/><Relationship Id="rId4" Type="http://schemas.openxmlformats.org/officeDocument/2006/relationships/tags" Target="../tags/tag87.xml"/><Relationship Id="rId9" Type="http://schemas.openxmlformats.org/officeDocument/2006/relationships/tags" Target="../tags/tag92.xml"/></Relationships>
</file>

<file path=ppt/slides/_rels/slide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Layout" Target="../slideLayouts/slideLayout3.xml"/><Relationship Id="rId5" Type="http://schemas.openxmlformats.org/officeDocument/2006/relationships/tags" Target="../tags/tag100.xml"/><Relationship Id="rId4" Type="http://schemas.openxmlformats.org/officeDocument/2006/relationships/tags" Target="../tags/tag99.xml"/></Relationships>
</file>

<file path=ppt/slides/_rels/slide21.xml.rels><?xml version="1.0" encoding="UTF-8" standalone="yes"?>
<Relationships xmlns="http://schemas.openxmlformats.org/package/2006/relationships"><Relationship Id="rId8" Type="http://schemas.openxmlformats.org/officeDocument/2006/relationships/tags" Target="../tags/tag108.xml"/><Relationship Id="rId3" Type="http://schemas.openxmlformats.org/officeDocument/2006/relationships/tags" Target="../tags/tag103.xml"/><Relationship Id="rId7" Type="http://schemas.openxmlformats.org/officeDocument/2006/relationships/tags" Target="../tags/tag107.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tags" Target="../tags/tag106.xml"/><Relationship Id="rId11" Type="http://schemas.openxmlformats.org/officeDocument/2006/relationships/slideLayout" Target="../slideLayouts/slideLayout3.xml"/><Relationship Id="rId5" Type="http://schemas.openxmlformats.org/officeDocument/2006/relationships/tags" Target="../tags/tag105.xml"/><Relationship Id="rId10" Type="http://schemas.openxmlformats.org/officeDocument/2006/relationships/tags" Target="../tags/tag110.xml"/><Relationship Id="rId4" Type="http://schemas.openxmlformats.org/officeDocument/2006/relationships/tags" Target="../tags/tag104.xml"/><Relationship Id="rId9" Type="http://schemas.openxmlformats.org/officeDocument/2006/relationships/tags" Target="../tags/tag109.xml"/></Relationships>
</file>

<file path=ppt/slides/_rels/slide22.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Layout" Target="../slideLayouts/slideLayout3.xml"/><Relationship Id="rId5" Type="http://schemas.openxmlformats.org/officeDocument/2006/relationships/tags" Target="../tags/tag115.xml"/><Relationship Id="rId4" Type="http://schemas.openxmlformats.org/officeDocument/2006/relationships/tags" Target="../tags/tag114.xml"/></Relationships>
</file>

<file path=ppt/slides/_rels/slide23.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slideLayout" Target="../slideLayouts/slideLayout3.xml"/><Relationship Id="rId5" Type="http://schemas.openxmlformats.org/officeDocument/2006/relationships/tags" Target="../tags/tag120.xml"/><Relationship Id="rId4" Type="http://schemas.openxmlformats.org/officeDocument/2006/relationships/tags" Target="../tags/tag119.xml"/></Relationships>
</file>

<file path=ppt/slides/_rels/slide24.xml.rels><?xml version="1.0" encoding="UTF-8" standalone="yes"?>
<Relationships xmlns="http://schemas.openxmlformats.org/package/2006/relationships"><Relationship Id="rId8" Type="http://schemas.openxmlformats.org/officeDocument/2006/relationships/tags" Target="../tags/tag128.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10" Type="http://schemas.openxmlformats.org/officeDocument/2006/relationships/slideLayout" Target="../slideLayouts/slideLayout3.xml"/><Relationship Id="rId4" Type="http://schemas.openxmlformats.org/officeDocument/2006/relationships/tags" Target="../tags/tag124.xml"/><Relationship Id="rId9" Type="http://schemas.openxmlformats.org/officeDocument/2006/relationships/tags" Target="../tags/tag129.xml"/></Relationships>
</file>

<file path=ppt/slides/_rels/slide25.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5" Type="http://schemas.openxmlformats.org/officeDocument/2006/relationships/tags" Target="../tags/tag134.xml"/><Relationship Id="rId10" Type="http://schemas.openxmlformats.org/officeDocument/2006/relationships/slideLayout" Target="../slideLayouts/slideLayout3.xml"/><Relationship Id="rId4" Type="http://schemas.openxmlformats.org/officeDocument/2006/relationships/tags" Target="../tags/tag133.xml"/><Relationship Id="rId9" Type="http://schemas.openxmlformats.org/officeDocument/2006/relationships/tags" Target="../tags/tag138.xml"/></Relationships>
</file>

<file path=ppt/slides/_rels/slide26.xml.rels><?xml version="1.0" encoding="UTF-8" standalone="yes"?>
<Relationships xmlns="http://schemas.openxmlformats.org/package/2006/relationships"><Relationship Id="rId3" Type="http://schemas.openxmlformats.org/officeDocument/2006/relationships/tags" Target="../tags/tag141.xml"/><Relationship Id="rId7" Type="http://schemas.openxmlformats.org/officeDocument/2006/relationships/image" Target="../media/image12.png"/><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slideLayout" Target="../slideLayouts/slideLayout3.xml"/><Relationship Id="rId5" Type="http://schemas.openxmlformats.org/officeDocument/2006/relationships/tags" Target="../tags/tag143.xml"/><Relationship Id="rId4" Type="http://schemas.openxmlformats.org/officeDocument/2006/relationships/tags" Target="../tags/tag142.xml"/></Relationships>
</file>

<file path=ppt/slides/_rels/slide27.xml.rels><?xml version="1.0" encoding="UTF-8" standalone="yes"?>
<Relationships xmlns="http://schemas.openxmlformats.org/package/2006/relationships"><Relationship Id="rId8" Type="http://schemas.openxmlformats.org/officeDocument/2006/relationships/tags" Target="../tags/tag151.xml"/><Relationship Id="rId3" Type="http://schemas.openxmlformats.org/officeDocument/2006/relationships/tags" Target="../tags/tag146.xml"/><Relationship Id="rId7" Type="http://schemas.openxmlformats.org/officeDocument/2006/relationships/tags" Target="../tags/tag150.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5" Type="http://schemas.openxmlformats.org/officeDocument/2006/relationships/tags" Target="../tags/tag148.xml"/><Relationship Id="rId10" Type="http://schemas.openxmlformats.org/officeDocument/2006/relationships/slideLayout" Target="../slideLayouts/slideLayout3.xml"/><Relationship Id="rId4" Type="http://schemas.openxmlformats.org/officeDocument/2006/relationships/tags" Target="../tags/tag147.xml"/><Relationship Id="rId9" Type="http://schemas.openxmlformats.org/officeDocument/2006/relationships/tags" Target="../tags/tag152.xml"/></Relationships>
</file>

<file path=ppt/slides/_rels/slide28.xml.rels><?xml version="1.0" encoding="UTF-8" standalone="yes"?>
<Relationships xmlns="http://schemas.openxmlformats.org/package/2006/relationships"><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6.xml"/></Relationships>
</file>

<file path=ppt/slides/_rels/slide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7.xml"/></Relationships>
</file>

<file path=ppt/slides/_rels/slide31.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5" Type="http://schemas.openxmlformats.org/officeDocument/2006/relationships/image" Target="../media/image13.png"/><Relationship Id="rId4"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openxmlformats.org/officeDocument/2006/relationships/tags" Target="../tags/tag168.xml"/><Relationship Id="rId3" Type="http://schemas.openxmlformats.org/officeDocument/2006/relationships/tags" Target="../tags/tag163.xml"/><Relationship Id="rId7" Type="http://schemas.openxmlformats.org/officeDocument/2006/relationships/tags" Target="../tags/tag167.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tags" Target="../tags/tag166.xml"/><Relationship Id="rId5" Type="http://schemas.openxmlformats.org/officeDocument/2006/relationships/tags" Target="../tags/tag165.xml"/><Relationship Id="rId10" Type="http://schemas.openxmlformats.org/officeDocument/2006/relationships/slideLayout" Target="../slideLayouts/slideLayout3.xml"/><Relationship Id="rId4" Type="http://schemas.openxmlformats.org/officeDocument/2006/relationships/tags" Target="../tags/tag164.xml"/><Relationship Id="rId9" Type="http://schemas.openxmlformats.org/officeDocument/2006/relationships/tags" Target="../tags/tag169.xml"/></Relationships>
</file>

<file path=ppt/slides/_rels/slide33.xml.rels><?xml version="1.0" encoding="UTF-8" standalone="yes"?>
<Relationships xmlns="http://schemas.openxmlformats.org/package/2006/relationships"><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 Id="rId5" Type="http://schemas.openxmlformats.org/officeDocument/2006/relationships/image" Target="../media/image14.png"/><Relationship Id="rId4"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tags" Target="../tags/tag180.xml"/><Relationship Id="rId13" Type="http://schemas.openxmlformats.org/officeDocument/2006/relationships/tags" Target="../tags/tag185.xml"/><Relationship Id="rId3" Type="http://schemas.openxmlformats.org/officeDocument/2006/relationships/tags" Target="../tags/tag175.xml"/><Relationship Id="rId7" Type="http://schemas.openxmlformats.org/officeDocument/2006/relationships/tags" Target="../tags/tag179.xml"/><Relationship Id="rId12" Type="http://schemas.openxmlformats.org/officeDocument/2006/relationships/tags" Target="../tags/tag184.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tags" Target="../tags/tag183.xml"/><Relationship Id="rId5" Type="http://schemas.openxmlformats.org/officeDocument/2006/relationships/tags" Target="../tags/tag177.xml"/><Relationship Id="rId15" Type="http://schemas.openxmlformats.org/officeDocument/2006/relationships/slideLayout" Target="../slideLayouts/slideLayout3.xml"/><Relationship Id="rId10" Type="http://schemas.openxmlformats.org/officeDocument/2006/relationships/tags" Target="../tags/tag182.xml"/><Relationship Id="rId4" Type="http://schemas.openxmlformats.org/officeDocument/2006/relationships/tags" Target="../tags/tag176.xml"/><Relationship Id="rId9" Type="http://schemas.openxmlformats.org/officeDocument/2006/relationships/tags" Target="../tags/tag181.xml"/><Relationship Id="rId14" Type="http://schemas.openxmlformats.org/officeDocument/2006/relationships/tags" Target="../tags/tag186.xml"/></Relationships>
</file>

<file path=ppt/slides/_rels/slide35.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tags" Target="../tags/tag199.xml"/><Relationship Id="rId18" Type="http://schemas.openxmlformats.org/officeDocument/2006/relationships/slideLayout" Target="../slideLayouts/slideLayout3.xml"/><Relationship Id="rId3" Type="http://schemas.openxmlformats.org/officeDocument/2006/relationships/tags" Target="../tags/tag189.xml"/><Relationship Id="rId7" Type="http://schemas.openxmlformats.org/officeDocument/2006/relationships/tags" Target="../tags/tag193.xml"/><Relationship Id="rId12" Type="http://schemas.openxmlformats.org/officeDocument/2006/relationships/tags" Target="../tags/tag198.xml"/><Relationship Id="rId17" Type="http://schemas.openxmlformats.org/officeDocument/2006/relationships/tags" Target="../tags/tag203.xml"/><Relationship Id="rId2" Type="http://schemas.openxmlformats.org/officeDocument/2006/relationships/tags" Target="../tags/tag188.xml"/><Relationship Id="rId16" Type="http://schemas.openxmlformats.org/officeDocument/2006/relationships/tags" Target="../tags/tag202.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tags" Target="../tags/tag197.xml"/><Relationship Id="rId5" Type="http://schemas.openxmlformats.org/officeDocument/2006/relationships/tags" Target="../tags/tag191.xml"/><Relationship Id="rId15" Type="http://schemas.openxmlformats.org/officeDocument/2006/relationships/tags" Target="../tags/tag201.xml"/><Relationship Id="rId10" Type="http://schemas.openxmlformats.org/officeDocument/2006/relationships/tags" Target="../tags/tag196.xml"/><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tags" Target="../tags/tag200.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206.xml"/><Relationship Id="rId7" Type="http://schemas.openxmlformats.org/officeDocument/2006/relationships/tags" Target="../tags/tag210.xml"/><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s>
</file>

<file path=ppt/slides/_rels/slide37.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5" Type="http://schemas.openxmlformats.org/officeDocument/2006/relationships/image" Target="../media/image15.png"/><Relationship Id="rId4"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tags" Target="../tags/tag221.xml"/><Relationship Id="rId13" Type="http://schemas.openxmlformats.org/officeDocument/2006/relationships/tags" Target="../tags/tag226.xml"/><Relationship Id="rId3" Type="http://schemas.openxmlformats.org/officeDocument/2006/relationships/tags" Target="../tags/tag216.xml"/><Relationship Id="rId7" Type="http://schemas.openxmlformats.org/officeDocument/2006/relationships/tags" Target="../tags/tag220.xml"/><Relationship Id="rId12" Type="http://schemas.openxmlformats.org/officeDocument/2006/relationships/tags" Target="../tags/tag225.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tags" Target="../tags/tag219.xml"/><Relationship Id="rId11" Type="http://schemas.openxmlformats.org/officeDocument/2006/relationships/tags" Target="../tags/tag224.xml"/><Relationship Id="rId5" Type="http://schemas.openxmlformats.org/officeDocument/2006/relationships/tags" Target="../tags/tag218.xml"/><Relationship Id="rId10" Type="http://schemas.openxmlformats.org/officeDocument/2006/relationships/tags" Target="../tags/tag223.xml"/><Relationship Id="rId4" Type="http://schemas.openxmlformats.org/officeDocument/2006/relationships/tags" Target="../tags/tag217.xml"/><Relationship Id="rId9" Type="http://schemas.openxmlformats.org/officeDocument/2006/relationships/tags" Target="../tags/tag222.xml"/><Relationship Id="rId14"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 Id="rId6" Type="http://schemas.openxmlformats.org/officeDocument/2006/relationships/slideLayout" Target="../slideLayouts/slideLayout3.xml"/><Relationship Id="rId5" Type="http://schemas.openxmlformats.org/officeDocument/2006/relationships/tags" Target="../tags/tag231.xml"/><Relationship Id="rId4" Type="http://schemas.openxmlformats.org/officeDocument/2006/relationships/tags" Target="../tags/tag230.xml"/></Relationships>
</file>

<file path=ppt/slides/_rels/slide4.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33.xml"/><Relationship Id="rId1" Type="http://schemas.openxmlformats.org/officeDocument/2006/relationships/tags" Target="../tags/tag232.xml"/><Relationship Id="rId4" Type="http://schemas.openxmlformats.org/officeDocument/2006/relationships/image" Target="../media/image16.jpeg"/></Relationships>
</file>

<file path=ppt/slides/_rels/slide41.xml.rels><?xml version="1.0" encoding="UTF-8" standalone="yes"?>
<Relationships xmlns="http://schemas.openxmlformats.org/package/2006/relationships"><Relationship Id="rId3" Type="http://schemas.openxmlformats.org/officeDocument/2006/relationships/tags" Target="../tags/tag236.xml"/><Relationship Id="rId7" Type="http://schemas.openxmlformats.org/officeDocument/2006/relationships/image" Target="../media/image17.png"/><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slideLayout" Target="../slideLayouts/slideLayout3.xml"/><Relationship Id="rId5" Type="http://schemas.openxmlformats.org/officeDocument/2006/relationships/tags" Target="../tags/tag238.xml"/><Relationship Id="rId4" Type="http://schemas.openxmlformats.org/officeDocument/2006/relationships/tags" Target="../tags/tag237.xml"/></Relationships>
</file>

<file path=ppt/slides/_rels/slide42.xml.rels><?xml version="1.0" encoding="UTF-8" standalone="yes"?>
<Relationships xmlns="http://schemas.openxmlformats.org/package/2006/relationships"><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slideLayout" Target="../slideLayouts/slideLayout3.xml"/><Relationship Id="rId5" Type="http://schemas.openxmlformats.org/officeDocument/2006/relationships/tags" Target="../tags/tag243.xml"/><Relationship Id="rId4" Type="http://schemas.openxmlformats.org/officeDocument/2006/relationships/tags" Target="../tags/tag242.xml"/></Relationships>
</file>

<file path=ppt/slides/_rels/slide43.xml.rels><?xml version="1.0" encoding="UTF-8" standalone="yes"?>
<Relationships xmlns="http://schemas.openxmlformats.org/package/2006/relationships"><Relationship Id="rId3" Type="http://schemas.openxmlformats.org/officeDocument/2006/relationships/tags" Target="../tags/tag246.xml"/><Relationship Id="rId7" Type="http://schemas.openxmlformats.org/officeDocument/2006/relationships/image" Target="../media/image18.png"/><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slideLayout" Target="../slideLayouts/slideLayout3.xml"/><Relationship Id="rId5" Type="http://schemas.openxmlformats.org/officeDocument/2006/relationships/tags" Target="../tags/tag248.xml"/><Relationship Id="rId4" Type="http://schemas.openxmlformats.org/officeDocument/2006/relationships/tags" Target="../tags/tag247.xml"/></Relationships>
</file>

<file path=ppt/slides/_rels/slide44.xml.rels><?xml version="1.0" encoding="UTF-8" standalone="yes"?>
<Relationships xmlns="http://schemas.openxmlformats.org/package/2006/relationships"><Relationship Id="rId8" Type="http://schemas.openxmlformats.org/officeDocument/2006/relationships/tags" Target="../tags/tag256.xml"/><Relationship Id="rId3" Type="http://schemas.openxmlformats.org/officeDocument/2006/relationships/tags" Target="../tags/tag251.xml"/><Relationship Id="rId7" Type="http://schemas.openxmlformats.org/officeDocument/2006/relationships/tags" Target="../tags/tag255.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tags" Target="../tags/tag254.xml"/><Relationship Id="rId11" Type="http://schemas.openxmlformats.org/officeDocument/2006/relationships/slideLayout" Target="../slideLayouts/slideLayout3.xml"/><Relationship Id="rId5" Type="http://schemas.openxmlformats.org/officeDocument/2006/relationships/tags" Target="../tags/tag253.xml"/><Relationship Id="rId10" Type="http://schemas.openxmlformats.org/officeDocument/2006/relationships/tags" Target="../tags/tag258.xml"/><Relationship Id="rId4" Type="http://schemas.openxmlformats.org/officeDocument/2006/relationships/tags" Target="../tags/tag252.xml"/><Relationship Id="rId9" Type="http://schemas.openxmlformats.org/officeDocument/2006/relationships/tags" Target="../tags/tag257.xml"/></Relationships>
</file>

<file path=ppt/slides/_rels/slide45.xml.rels><?xml version="1.0" encoding="UTF-8" standalone="yes"?>
<Relationships xmlns="http://schemas.openxmlformats.org/package/2006/relationships"><Relationship Id="rId3" Type="http://schemas.openxmlformats.org/officeDocument/2006/relationships/tags" Target="../tags/tag261.xml"/><Relationship Id="rId7" Type="http://schemas.openxmlformats.org/officeDocument/2006/relationships/image" Target="../media/image19.png"/><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slideLayout" Target="../slideLayouts/slideLayout3.xml"/><Relationship Id="rId5" Type="http://schemas.openxmlformats.org/officeDocument/2006/relationships/tags" Target="../tags/tag263.xml"/><Relationship Id="rId4" Type="http://schemas.openxmlformats.org/officeDocument/2006/relationships/tags" Target="../tags/tag262.xml"/></Relationships>
</file>

<file path=ppt/slides/_rels/slide46.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slideLayout" Target="../slideLayouts/slideLayout3.xml"/><Relationship Id="rId5" Type="http://schemas.openxmlformats.org/officeDocument/2006/relationships/tags" Target="../tags/tag268.xml"/><Relationship Id="rId4" Type="http://schemas.openxmlformats.org/officeDocument/2006/relationships/tags" Target="../tags/tag267.xml"/></Relationships>
</file>

<file path=ppt/slides/_rels/slide47.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slideLayout" Target="../slideLayouts/slideLayout3.xml"/><Relationship Id="rId5" Type="http://schemas.openxmlformats.org/officeDocument/2006/relationships/tags" Target="../tags/tag273.xml"/><Relationship Id="rId4" Type="http://schemas.openxmlformats.org/officeDocument/2006/relationships/tags" Target="../tags/tag272.xml"/></Relationships>
</file>

<file path=ppt/slides/_rels/slide48.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slideLayout" Target="../slideLayouts/slideLayout3.xml"/><Relationship Id="rId5" Type="http://schemas.openxmlformats.org/officeDocument/2006/relationships/tags" Target="../tags/tag278.xml"/><Relationship Id="rId4" Type="http://schemas.openxmlformats.org/officeDocument/2006/relationships/tags" Target="../tags/tag277.xml"/></Relationships>
</file>

<file path=ppt/slides/_rels/slide49.xml.rels><?xml version="1.0" encoding="UTF-8" standalone="yes"?>
<Relationships xmlns="http://schemas.openxmlformats.org/package/2006/relationships"><Relationship Id="rId3" Type="http://schemas.openxmlformats.org/officeDocument/2006/relationships/tags" Target="../tags/tag281.xml"/><Relationship Id="rId7" Type="http://schemas.openxmlformats.org/officeDocument/2006/relationships/image" Target="../media/image20.png"/><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slideLayout" Target="../slideLayouts/slideLayout3.xml"/><Relationship Id="rId5" Type="http://schemas.openxmlformats.org/officeDocument/2006/relationships/tags" Target="../tags/tag283.xml"/><Relationship Id="rId4" Type="http://schemas.openxmlformats.org/officeDocument/2006/relationships/tags" Target="../tags/tag282.xml"/></Relationships>
</file>

<file path=ppt/slides/_rels/slide5.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tags" Target="../tags/tag286.xml"/><Relationship Id="rId7" Type="http://schemas.openxmlformats.org/officeDocument/2006/relationships/image" Target="../media/image21.png"/><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slideLayout" Target="../slideLayouts/slideLayout3.xml"/><Relationship Id="rId5" Type="http://schemas.openxmlformats.org/officeDocument/2006/relationships/tags" Target="../tags/tag288.xml"/><Relationship Id="rId4" Type="http://schemas.openxmlformats.org/officeDocument/2006/relationships/tags" Target="../tags/tag287.xml"/></Relationships>
</file>

<file path=ppt/slides/_rels/slide51.xml.rels><?xml version="1.0" encoding="UTF-8" standalone="yes"?>
<Relationships xmlns="http://schemas.openxmlformats.org/package/2006/relationships"><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slideLayout" Target="../slideLayouts/slideLayout3.xml"/><Relationship Id="rId5" Type="http://schemas.openxmlformats.org/officeDocument/2006/relationships/tags" Target="../tags/tag293.xml"/><Relationship Id="rId4" Type="http://schemas.openxmlformats.org/officeDocument/2006/relationships/tags" Target="../tags/tag292.xml"/></Relationships>
</file>

<file path=ppt/slides/_rels/slide52.xml.rels><?xml version="1.0" encoding="UTF-8" standalone="yes"?>
<Relationships xmlns="http://schemas.openxmlformats.org/package/2006/relationships"><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slideLayout" Target="../slideLayouts/slideLayout3.xml"/><Relationship Id="rId5" Type="http://schemas.openxmlformats.org/officeDocument/2006/relationships/tags" Target="../tags/tag298.xml"/><Relationship Id="rId4" Type="http://schemas.openxmlformats.org/officeDocument/2006/relationships/tags" Target="../tags/tag297.xml"/></Relationships>
</file>

<file path=ppt/slides/_rels/slide53.xml.rels><?xml version="1.0" encoding="UTF-8" standalone="yes"?>
<Relationships xmlns="http://schemas.openxmlformats.org/package/2006/relationships"><Relationship Id="rId3" Type="http://schemas.openxmlformats.org/officeDocument/2006/relationships/tags" Target="../tags/tag301.xml"/><Relationship Id="rId7" Type="http://schemas.openxmlformats.org/officeDocument/2006/relationships/image" Target="../media/image22.png"/><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slideLayout" Target="../slideLayouts/slideLayout3.xml"/><Relationship Id="rId5" Type="http://schemas.openxmlformats.org/officeDocument/2006/relationships/tags" Target="../tags/tag303.xml"/><Relationship Id="rId4" Type="http://schemas.openxmlformats.org/officeDocument/2006/relationships/tags" Target="../tags/tag302.xml"/></Relationships>
</file>

<file path=ppt/slides/_rels/slide54.xml.rels><?xml version="1.0" encoding="UTF-8" standalone="yes"?>
<Relationships xmlns="http://schemas.openxmlformats.org/package/2006/relationships"><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slideLayout" Target="../slideLayouts/slideLayout3.xml"/><Relationship Id="rId5" Type="http://schemas.openxmlformats.org/officeDocument/2006/relationships/tags" Target="../tags/tag308.xml"/><Relationship Id="rId4" Type="http://schemas.openxmlformats.org/officeDocument/2006/relationships/tags" Target="../tags/tag307.xml"/></Relationships>
</file>

<file path=ppt/slides/_rels/slide55.xml.rels><?xml version="1.0" encoding="UTF-8" standalone="yes"?>
<Relationships xmlns="http://schemas.openxmlformats.org/package/2006/relationships"><Relationship Id="rId3" Type="http://schemas.openxmlformats.org/officeDocument/2006/relationships/tags" Target="../tags/tag311.xml"/><Relationship Id="rId7" Type="http://schemas.openxmlformats.org/officeDocument/2006/relationships/image" Target="../media/image23.png"/><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slideLayout" Target="../slideLayouts/slideLayout3.xml"/><Relationship Id="rId5" Type="http://schemas.openxmlformats.org/officeDocument/2006/relationships/tags" Target="../tags/tag313.xml"/><Relationship Id="rId4" Type="http://schemas.openxmlformats.org/officeDocument/2006/relationships/tags" Target="../tags/tag312.xml"/></Relationships>
</file>

<file path=ppt/slides/_rels/slide56.xml.rels><?xml version="1.0" encoding="UTF-8" standalone="yes"?>
<Relationships xmlns="http://schemas.openxmlformats.org/package/2006/relationships"><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slideLayout" Target="../slideLayouts/slideLayout3.xml"/><Relationship Id="rId5" Type="http://schemas.openxmlformats.org/officeDocument/2006/relationships/tags" Target="../tags/tag318.xml"/><Relationship Id="rId4" Type="http://schemas.openxmlformats.org/officeDocument/2006/relationships/tags" Target="../tags/tag317.xml"/></Relationships>
</file>

<file path=ppt/slides/_rels/slide57.xml.rels><?xml version="1.0" encoding="UTF-8" standalone="yes"?>
<Relationships xmlns="http://schemas.openxmlformats.org/package/2006/relationships"><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slideLayout" Target="../slideLayouts/slideLayout3.xml"/><Relationship Id="rId5" Type="http://schemas.openxmlformats.org/officeDocument/2006/relationships/tags" Target="../tags/tag323.xml"/><Relationship Id="rId4" Type="http://schemas.openxmlformats.org/officeDocument/2006/relationships/tags" Target="../tags/tag322.xml"/></Relationships>
</file>

<file path=ppt/slides/_rels/slide58.xml.rels><?xml version="1.0" encoding="UTF-8" standalone="yes"?>
<Relationships xmlns="http://schemas.openxmlformats.org/package/2006/relationships"><Relationship Id="rId3" Type="http://schemas.openxmlformats.org/officeDocument/2006/relationships/tags" Target="../tags/tag326.xml"/><Relationship Id="rId7" Type="http://schemas.openxmlformats.org/officeDocument/2006/relationships/image" Target="../media/image24.png"/><Relationship Id="rId2" Type="http://schemas.openxmlformats.org/officeDocument/2006/relationships/tags" Target="../tags/tag325.xml"/><Relationship Id="rId1" Type="http://schemas.openxmlformats.org/officeDocument/2006/relationships/tags" Target="../tags/tag324.xml"/><Relationship Id="rId6" Type="http://schemas.openxmlformats.org/officeDocument/2006/relationships/slideLayout" Target="../slideLayouts/slideLayout3.xml"/><Relationship Id="rId5" Type="http://schemas.openxmlformats.org/officeDocument/2006/relationships/tags" Target="../tags/tag328.xml"/><Relationship Id="rId4" Type="http://schemas.openxmlformats.org/officeDocument/2006/relationships/tags" Target="../tags/tag327.xml"/></Relationships>
</file>

<file path=ppt/slides/_rels/slide59.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6" Type="http://schemas.openxmlformats.org/officeDocument/2006/relationships/slideLayout" Target="../slideLayouts/slideLayout3.xml"/><Relationship Id="rId5" Type="http://schemas.openxmlformats.org/officeDocument/2006/relationships/tags" Target="../tags/tag333.xml"/><Relationship Id="rId4" Type="http://schemas.openxmlformats.org/officeDocument/2006/relationships/tags" Target="../tags/tag33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60.xml.rels><?xml version="1.0" encoding="UTF-8" standalone="yes"?>
<Relationships xmlns="http://schemas.openxmlformats.org/package/2006/relationships"><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37.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38.xml"/></Relationships>
</file>

<file path=ppt/slides/_rels/slide63.xml.rels><?xml version="1.0" encoding="UTF-8" standalone="yes"?>
<Relationships xmlns="http://schemas.openxmlformats.org/package/2006/relationships"><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 Id="rId4"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 Id="rId5" Type="http://schemas.openxmlformats.org/officeDocument/2006/relationships/image" Target="../media/image25.png"/><Relationship Id="rId4"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8" Type="http://schemas.openxmlformats.org/officeDocument/2006/relationships/tags" Target="../tags/tag352.xml"/><Relationship Id="rId13" Type="http://schemas.openxmlformats.org/officeDocument/2006/relationships/tags" Target="../tags/tag357.xml"/><Relationship Id="rId3" Type="http://schemas.openxmlformats.org/officeDocument/2006/relationships/tags" Target="../tags/tag347.xml"/><Relationship Id="rId7" Type="http://schemas.openxmlformats.org/officeDocument/2006/relationships/tags" Target="../tags/tag351.xml"/><Relationship Id="rId12" Type="http://schemas.openxmlformats.org/officeDocument/2006/relationships/tags" Target="../tags/tag356.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tags" Target="../tags/tag350.xml"/><Relationship Id="rId11" Type="http://schemas.openxmlformats.org/officeDocument/2006/relationships/tags" Target="../tags/tag355.xml"/><Relationship Id="rId5" Type="http://schemas.openxmlformats.org/officeDocument/2006/relationships/tags" Target="../tags/tag349.xml"/><Relationship Id="rId15" Type="http://schemas.openxmlformats.org/officeDocument/2006/relationships/slideLayout" Target="../slideLayouts/slideLayout3.xml"/><Relationship Id="rId10" Type="http://schemas.openxmlformats.org/officeDocument/2006/relationships/tags" Target="../tags/tag354.xml"/><Relationship Id="rId4" Type="http://schemas.openxmlformats.org/officeDocument/2006/relationships/tags" Target="../tags/tag348.xml"/><Relationship Id="rId9" Type="http://schemas.openxmlformats.org/officeDocument/2006/relationships/tags" Target="../tags/tag353.xml"/><Relationship Id="rId14" Type="http://schemas.openxmlformats.org/officeDocument/2006/relationships/tags" Target="../tags/tag358.xml"/></Relationships>
</file>

<file path=ppt/slides/_rels/slide66.xml.rels><?xml version="1.0" encoding="UTF-8" standalone="yes"?>
<Relationships xmlns="http://schemas.openxmlformats.org/package/2006/relationships"><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slideLayout" Target="../slideLayouts/slideLayout3.xml"/><Relationship Id="rId5" Type="http://schemas.openxmlformats.org/officeDocument/2006/relationships/tags" Target="../tags/tag363.xml"/><Relationship Id="rId4" Type="http://schemas.openxmlformats.org/officeDocument/2006/relationships/tags" Target="../tags/tag362.xml"/></Relationships>
</file>

<file path=ppt/slides/_rels/slide67.xml.rels><?xml version="1.0" encoding="UTF-8" standalone="yes"?>
<Relationships xmlns="http://schemas.openxmlformats.org/package/2006/relationships"><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 Id="rId6" Type="http://schemas.openxmlformats.org/officeDocument/2006/relationships/slideLayout" Target="../slideLayouts/slideLayout3.xml"/><Relationship Id="rId5" Type="http://schemas.openxmlformats.org/officeDocument/2006/relationships/tags" Target="../tags/tag368.xml"/><Relationship Id="rId4" Type="http://schemas.openxmlformats.org/officeDocument/2006/relationships/tags" Target="../tags/tag367.xml"/></Relationships>
</file>

<file path=ppt/slides/_rels/slide68.xml.rels><?xml version="1.0" encoding="UTF-8" standalone="yes"?>
<Relationships xmlns="http://schemas.openxmlformats.org/package/2006/relationships"><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7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73.xml"/></Relationships>
</file>

<file path=ppt/slides/_rels/slide71.xml.rels><?xml version="1.0" encoding="UTF-8" standalone="yes"?>
<Relationships xmlns="http://schemas.openxmlformats.org/package/2006/relationships"><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slideLayout" Target="../slideLayouts/slideLayout3.xml"/><Relationship Id="rId5" Type="http://schemas.openxmlformats.org/officeDocument/2006/relationships/tags" Target="../tags/tag378.xml"/><Relationship Id="rId4" Type="http://schemas.openxmlformats.org/officeDocument/2006/relationships/tags" Target="../tags/tag377.xml"/></Relationships>
</file>

<file path=ppt/slides/_rels/slide72.xml.rels><?xml version="1.0" encoding="UTF-8" standalone="yes"?>
<Relationships xmlns="http://schemas.openxmlformats.org/package/2006/relationships"><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 Id="rId6" Type="http://schemas.openxmlformats.org/officeDocument/2006/relationships/slideLayout" Target="../slideLayouts/slideLayout3.xml"/><Relationship Id="rId5" Type="http://schemas.openxmlformats.org/officeDocument/2006/relationships/tags" Target="../tags/tag383.xml"/><Relationship Id="rId4" Type="http://schemas.openxmlformats.org/officeDocument/2006/relationships/tags" Target="../tags/tag382.xml"/></Relationships>
</file>

<file path=ppt/slides/_rels/slide73.xml.rels><?xml version="1.0" encoding="UTF-8" standalone="yes"?>
<Relationships xmlns="http://schemas.openxmlformats.org/package/2006/relationships"><Relationship Id="rId3" Type="http://schemas.openxmlformats.org/officeDocument/2006/relationships/tags" Target="../tags/tag386.xml"/><Relationship Id="rId7" Type="http://schemas.openxmlformats.org/officeDocument/2006/relationships/image" Target="../media/image26.png"/><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slideLayout" Target="../slideLayouts/slideLayout3.xml"/><Relationship Id="rId5" Type="http://schemas.openxmlformats.org/officeDocument/2006/relationships/tags" Target="../tags/tag388.xml"/><Relationship Id="rId4" Type="http://schemas.openxmlformats.org/officeDocument/2006/relationships/tags" Target="../tags/tag387.xml"/></Relationships>
</file>

<file path=ppt/slides/_rels/slide74.xml.rels><?xml version="1.0" encoding="UTF-8" standalone="yes"?>
<Relationships xmlns="http://schemas.openxmlformats.org/package/2006/relationships"><Relationship Id="rId8" Type="http://schemas.openxmlformats.org/officeDocument/2006/relationships/tags" Target="../tags/tag396.xml"/><Relationship Id="rId3" Type="http://schemas.openxmlformats.org/officeDocument/2006/relationships/tags" Target="../tags/tag391.xml"/><Relationship Id="rId7" Type="http://schemas.openxmlformats.org/officeDocument/2006/relationships/tags" Target="../tags/tag395.xml"/><Relationship Id="rId2" Type="http://schemas.openxmlformats.org/officeDocument/2006/relationships/tags" Target="../tags/tag390.xml"/><Relationship Id="rId1" Type="http://schemas.openxmlformats.org/officeDocument/2006/relationships/tags" Target="../tags/tag389.xml"/><Relationship Id="rId6" Type="http://schemas.openxmlformats.org/officeDocument/2006/relationships/tags" Target="../tags/tag394.xml"/><Relationship Id="rId5" Type="http://schemas.openxmlformats.org/officeDocument/2006/relationships/tags" Target="../tags/tag393.xml"/><Relationship Id="rId10" Type="http://schemas.openxmlformats.org/officeDocument/2006/relationships/slideLayout" Target="../slideLayouts/slideLayout3.xml"/><Relationship Id="rId4" Type="http://schemas.openxmlformats.org/officeDocument/2006/relationships/tags" Target="../tags/tag392.xml"/><Relationship Id="rId9" Type="http://schemas.openxmlformats.org/officeDocument/2006/relationships/tags" Target="../tags/tag397.xml"/></Relationships>
</file>

<file path=ppt/slides/_rels/slide75.xml.rels><?xml version="1.0" encoding="UTF-8" standalone="yes"?>
<Relationships xmlns="http://schemas.openxmlformats.org/package/2006/relationships"><Relationship Id="rId8" Type="http://schemas.openxmlformats.org/officeDocument/2006/relationships/tags" Target="../tags/tag405.xml"/><Relationship Id="rId3" Type="http://schemas.openxmlformats.org/officeDocument/2006/relationships/tags" Target="../tags/tag400.xml"/><Relationship Id="rId7" Type="http://schemas.openxmlformats.org/officeDocument/2006/relationships/tags" Target="../tags/tag404.xml"/><Relationship Id="rId2" Type="http://schemas.openxmlformats.org/officeDocument/2006/relationships/tags" Target="../tags/tag399.xml"/><Relationship Id="rId1" Type="http://schemas.openxmlformats.org/officeDocument/2006/relationships/tags" Target="../tags/tag398.xml"/><Relationship Id="rId6" Type="http://schemas.openxmlformats.org/officeDocument/2006/relationships/tags" Target="../tags/tag403.xml"/><Relationship Id="rId5" Type="http://schemas.openxmlformats.org/officeDocument/2006/relationships/tags" Target="../tags/tag402.xml"/><Relationship Id="rId10" Type="http://schemas.openxmlformats.org/officeDocument/2006/relationships/slideLayout" Target="../slideLayouts/slideLayout3.xml"/><Relationship Id="rId4" Type="http://schemas.openxmlformats.org/officeDocument/2006/relationships/tags" Target="../tags/tag401.xml"/><Relationship Id="rId9" Type="http://schemas.openxmlformats.org/officeDocument/2006/relationships/tags" Target="../tags/tag406.xml"/></Relationships>
</file>

<file path=ppt/slides/_rels/slide76.xml.rels><?xml version="1.0" encoding="UTF-8" standalone="yes"?>
<Relationships xmlns="http://schemas.openxmlformats.org/package/2006/relationships"><Relationship Id="rId8" Type="http://schemas.openxmlformats.org/officeDocument/2006/relationships/tags" Target="../tags/tag414.xml"/><Relationship Id="rId13" Type="http://schemas.openxmlformats.org/officeDocument/2006/relationships/slideLayout" Target="../slideLayouts/slideLayout3.xml"/><Relationship Id="rId3" Type="http://schemas.openxmlformats.org/officeDocument/2006/relationships/tags" Target="../tags/tag409.xml"/><Relationship Id="rId7" Type="http://schemas.openxmlformats.org/officeDocument/2006/relationships/tags" Target="../tags/tag413.xml"/><Relationship Id="rId12" Type="http://schemas.openxmlformats.org/officeDocument/2006/relationships/tags" Target="../tags/tag418.xml"/><Relationship Id="rId2" Type="http://schemas.openxmlformats.org/officeDocument/2006/relationships/tags" Target="../tags/tag408.xml"/><Relationship Id="rId1" Type="http://schemas.openxmlformats.org/officeDocument/2006/relationships/tags" Target="../tags/tag407.xml"/><Relationship Id="rId6" Type="http://schemas.openxmlformats.org/officeDocument/2006/relationships/tags" Target="../tags/tag412.xml"/><Relationship Id="rId11" Type="http://schemas.openxmlformats.org/officeDocument/2006/relationships/tags" Target="../tags/tag417.xml"/><Relationship Id="rId5" Type="http://schemas.openxmlformats.org/officeDocument/2006/relationships/tags" Target="../tags/tag411.xml"/><Relationship Id="rId10" Type="http://schemas.openxmlformats.org/officeDocument/2006/relationships/tags" Target="../tags/tag416.xml"/><Relationship Id="rId4" Type="http://schemas.openxmlformats.org/officeDocument/2006/relationships/tags" Target="../tags/tag410.xml"/><Relationship Id="rId9" Type="http://schemas.openxmlformats.org/officeDocument/2006/relationships/tags" Target="../tags/tag415.xml"/></Relationships>
</file>

<file path=ppt/slides/_rels/slide77.xml.rels><?xml version="1.0" encoding="UTF-8" standalone="yes"?>
<Relationships xmlns="http://schemas.openxmlformats.org/package/2006/relationships"><Relationship Id="rId8" Type="http://schemas.openxmlformats.org/officeDocument/2006/relationships/tags" Target="../tags/tag426.xml"/><Relationship Id="rId3" Type="http://schemas.openxmlformats.org/officeDocument/2006/relationships/tags" Target="../tags/tag421.xml"/><Relationship Id="rId7" Type="http://schemas.openxmlformats.org/officeDocument/2006/relationships/tags" Target="../tags/tag425.xml"/><Relationship Id="rId2" Type="http://schemas.openxmlformats.org/officeDocument/2006/relationships/tags" Target="../tags/tag420.xml"/><Relationship Id="rId1" Type="http://schemas.openxmlformats.org/officeDocument/2006/relationships/tags" Target="../tags/tag419.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9"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 Id="rId6" Type="http://schemas.openxmlformats.org/officeDocument/2006/relationships/slideLayout" Target="../slideLayouts/slideLayout3.xml"/><Relationship Id="rId5" Type="http://schemas.openxmlformats.org/officeDocument/2006/relationships/tags" Target="../tags/tag431.xml"/><Relationship Id="rId4" Type="http://schemas.openxmlformats.org/officeDocument/2006/relationships/tags" Target="../tags/tag430.xml"/></Relationships>
</file>

<file path=ppt/slides/_rels/slide79.xml.rels><?xml version="1.0" encoding="UTF-8" standalone="yes"?>
<Relationships xmlns="http://schemas.openxmlformats.org/package/2006/relationships"><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slideLayout" Target="../slideLayouts/slideLayout3.xml"/><Relationship Id="rId5" Type="http://schemas.openxmlformats.org/officeDocument/2006/relationships/tags" Target="../tags/tag436.xml"/><Relationship Id="rId4" Type="http://schemas.openxmlformats.org/officeDocument/2006/relationships/tags" Target="../tags/tag435.xml"/></Relationships>
</file>

<file path=ppt/slides/_rels/slide8.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6.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3.xml"/><Relationship Id="rId5" Type="http://schemas.openxmlformats.org/officeDocument/2006/relationships/tags" Target="../tags/tag31.xml"/><Relationship Id="rId4" Type="http://schemas.openxmlformats.org/officeDocument/2006/relationships/tags" Target="../tags/tag30.xml"/></Relationships>
</file>

<file path=ppt/slides/_rels/slide80.xml.rels><?xml version="1.0" encoding="UTF-8" standalone="yes"?>
<Relationships xmlns="http://schemas.openxmlformats.org/package/2006/relationships"><Relationship Id="rId3" Type="http://schemas.openxmlformats.org/officeDocument/2006/relationships/tags" Target="../tags/tag439.xml"/><Relationship Id="rId2" Type="http://schemas.openxmlformats.org/officeDocument/2006/relationships/tags" Target="../tags/tag438.xml"/><Relationship Id="rId1" Type="http://schemas.openxmlformats.org/officeDocument/2006/relationships/tags" Target="../tags/tag437.xml"/><Relationship Id="rId6" Type="http://schemas.openxmlformats.org/officeDocument/2006/relationships/slideLayout" Target="../slideLayouts/slideLayout3.xml"/><Relationship Id="rId5" Type="http://schemas.openxmlformats.org/officeDocument/2006/relationships/tags" Target="../tags/tag441.xml"/><Relationship Id="rId4" Type="http://schemas.openxmlformats.org/officeDocument/2006/relationships/tags" Target="../tags/tag440.xml"/></Relationships>
</file>

<file path=ppt/slides/_rels/slide81.xml.rels><?xml version="1.0" encoding="UTF-8" standalone="yes"?>
<Relationships xmlns="http://schemas.openxmlformats.org/package/2006/relationships"><Relationship Id="rId3" Type="http://schemas.openxmlformats.org/officeDocument/2006/relationships/tags" Target="../tags/tag444.xml"/><Relationship Id="rId7" Type="http://schemas.openxmlformats.org/officeDocument/2006/relationships/image" Target="../media/image27.png"/><Relationship Id="rId2" Type="http://schemas.openxmlformats.org/officeDocument/2006/relationships/tags" Target="../tags/tag443.xml"/><Relationship Id="rId1" Type="http://schemas.openxmlformats.org/officeDocument/2006/relationships/tags" Target="../tags/tag442.xml"/><Relationship Id="rId6" Type="http://schemas.openxmlformats.org/officeDocument/2006/relationships/slideLayout" Target="../slideLayouts/slideLayout3.xml"/><Relationship Id="rId5" Type="http://schemas.openxmlformats.org/officeDocument/2006/relationships/tags" Target="../tags/tag446.xml"/><Relationship Id="rId4" Type="http://schemas.openxmlformats.org/officeDocument/2006/relationships/tags" Target="../tags/tag445.xml"/></Relationships>
</file>

<file path=ppt/slides/_rels/slide82.xml.rels><?xml version="1.0" encoding="UTF-8" standalone="yes"?>
<Relationships xmlns="http://schemas.openxmlformats.org/package/2006/relationships"><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50.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51.xml"/></Relationships>
</file>

<file path=ppt/slides/_rels/slide85.xml.rels><?xml version="1.0" encoding="UTF-8" standalone="yes"?>
<Relationships xmlns="http://schemas.openxmlformats.org/package/2006/relationships"><Relationship Id="rId3" Type="http://schemas.openxmlformats.org/officeDocument/2006/relationships/tags" Target="../tags/tag454.xml"/><Relationship Id="rId7" Type="http://schemas.openxmlformats.org/officeDocument/2006/relationships/image" Target="../media/image28.png"/><Relationship Id="rId2" Type="http://schemas.openxmlformats.org/officeDocument/2006/relationships/tags" Target="../tags/tag453.xml"/><Relationship Id="rId1" Type="http://schemas.openxmlformats.org/officeDocument/2006/relationships/tags" Target="../tags/tag452.xml"/><Relationship Id="rId6" Type="http://schemas.openxmlformats.org/officeDocument/2006/relationships/slideLayout" Target="../slideLayouts/slideLayout3.xml"/><Relationship Id="rId5" Type="http://schemas.openxmlformats.org/officeDocument/2006/relationships/tags" Target="../tags/tag456.xml"/><Relationship Id="rId4" Type="http://schemas.openxmlformats.org/officeDocument/2006/relationships/tags" Target="../tags/tag455.xml"/></Relationships>
</file>

<file path=ppt/slides/_rels/slide86.xml.rels><?xml version="1.0" encoding="UTF-8" standalone="yes"?>
<Relationships xmlns="http://schemas.openxmlformats.org/package/2006/relationships"><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slideLayout" Target="../slideLayouts/slideLayout3.xml"/><Relationship Id="rId5" Type="http://schemas.openxmlformats.org/officeDocument/2006/relationships/tags" Target="../tags/tag461.xml"/><Relationship Id="rId4" Type="http://schemas.openxmlformats.org/officeDocument/2006/relationships/tags" Target="../tags/tag460.xml"/></Relationships>
</file>

<file path=ppt/slides/_rels/slide87.xml.rels><?xml version="1.0" encoding="UTF-8" standalone="yes"?>
<Relationships xmlns="http://schemas.openxmlformats.org/package/2006/relationships"><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slideLayout" Target="../slideLayouts/slideLayout3.xml"/><Relationship Id="rId5" Type="http://schemas.openxmlformats.org/officeDocument/2006/relationships/tags" Target="../tags/tag466.xml"/><Relationship Id="rId4" Type="http://schemas.openxmlformats.org/officeDocument/2006/relationships/tags" Target="../tags/tag465.xml"/></Relationships>
</file>

<file path=ppt/slides/_rels/slide88.xml.rels><?xml version="1.0" encoding="UTF-8" standalone="yes"?>
<Relationships xmlns="http://schemas.openxmlformats.org/package/2006/relationships"><Relationship Id="rId8" Type="http://schemas.openxmlformats.org/officeDocument/2006/relationships/tags" Target="../tags/tag474.xml"/><Relationship Id="rId13" Type="http://schemas.openxmlformats.org/officeDocument/2006/relationships/tags" Target="../tags/tag479.xml"/><Relationship Id="rId3" Type="http://schemas.openxmlformats.org/officeDocument/2006/relationships/tags" Target="../tags/tag469.xml"/><Relationship Id="rId7" Type="http://schemas.openxmlformats.org/officeDocument/2006/relationships/tags" Target="../tags/tag473.xml"/><Relationship Id="rId12" Type="http://schemas.openxmlformats.org/officeDocument/2006/relationships/tags" Target="../tags/tag478.xml"/><Relationship Id="rId2" Type="http://schemas.openxmlformats.org/officeDocument/2006/relationships/tags" Target="../tags/tag468.xml"/><Relationship Id="rId1" Type="http://schemas.openxmlformats.org/officeDocument/2006/relationships/tags" Target="../tags/tag467.xml"/><Relationship Id="rId6" Type="http://schemas.openxmlformats.org/officeDocument/2006/relationships/tags" Target="../tags/tag472.xml"/><Relationship Id="rId11" Type="http://schemas.openxmlformats.org/officeDocument/2006/relationships/tags" Target="../tags/tag477.xml"/><Relationship Id="rId5" Type="http://schemas.openxmlformats.org/officeDocument/2006/relationships/tags" Target="../tags/tag471.xml"/><Relationship Id="rId10" Type="http://schemas.openxmlformats.org/officeDocument/2006/relationships/tags" Target="../tags/tag476.xml"/><Relationship Id="rId4" Type="http://schemas.openxmlformats.org/officeDocument/2006/relationships/tags" Target="../tags/tag470.xml"/><Relationship Id="rId9" Type="http://schemas.openxmlformats.org/officeDocument/2006/relationships/tags" Target="../tags/tag475.xml"/><Relationship Id="rId14"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8" Type="http://schemas.openxmlformats.org/officeDocument/2006/relationships/tags" Target="../tags/tag487.xml"/><Relationship Id="rId13" Type="http://schemas.openxmlformats.org/officeDocument/2006/relationships/slideLayout" Target="../slideLayouts/slideLayout3.xml"/><Relationship Id="rId3" Type="http://schemas.openxmlformats.org/officeDocument/2006/relationships/tags" Target="../tags/tag482.xml"/><Relationship Id="rId7" Type="http://schemas.openxmlformats.org/officeDocument/2006/relationships/tags" Target="../tags/tag486.xml"/><Relationship Id="rId12" Type="http://schemas.openxmlformats.org/officeDocument/2006/relationships/tags" Target="../tags/tag491.xml"/><Relationship Id="rId2" Type="http://schemas.openxmlformats.org/officeDocument/2006/relationships/tags" Target="../tags/tag481.xml"/><Relationship Id="rId1" Type="http://schemas.openxmlformats.org/officeDocument/2006/relationships/tags" Target="../tags/tag480.xml"/><Relationship Id="rId6" Type="http://schemas.openxmlformats.org/officeDocument/2006/relationships/tags" Target="../tags/tag485.xml"/><Relationship Id="rId11" Type="http://schemas.openxmlformats.org/officeDocument/2006/relationships/tags" Target="../tags/tag490.xml"/><Relationship Id="rId5" Type="http://schemas.openxmlformats.org/officeDocument/2006/relationships/tags" Target="../tags/tag484.xml"/><Relationship Id="rId10" Type="http://schemas.openxmlformats.org/officeDocument/2006/relationships/tags" Target="../tags/tag489.xml"/><Relationship Id="rId4" Type="http://schemas.openxmlformats.org/officeDocument/2006/relationships/tags" Target="../tags/tag483.xml"/><Relationship Id="rId9" Type="http://schemas.openxmlformats.org/officeDocument/2006/relationships/tags" Target="../tags/tag488.xml"/></Relationships>
</file>

<file path=ppt/slides/_rels/slide9.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image" Target="../media/image7.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slideLayout" Target="../slideLayouts/slideLayout3.xml"/><Relationship Id="rId5" Type="http://schemas.openxmlformats.org/officeDocument/2006/relationships/tags" Target="../tags/tag36.xml"/><Relationship Id="rId4" Type="http://schemas.openxmlformats.org/officeDocument/2006/relationships/tags" Target="../tags/tag35.xml"/></Relationships>
</file>

<file path=ppt/slides/_rels/slide90.xml.rels><?xml version="1.0" encoding="UTF-8" standalone="yes"?>
<Relationships xmlns="http://schemas.openxmlformats.org/package/2006/relationships"><Relationship Id="rId8" Type="http://schemas.openxmlformats.org/officeDocument/2006/relationships/tags" Target="../tags/tag499.xml"/><Relationship Id="rId3" Type="http://schemas.openxmlformats.org/officeDocument/2006/relationships/tags" Target="../tags/tag494.xml"/><Relationship Id="rId7" Type="http://schemas.openxmlformats.org/officeDocument/2006/relationships/tags" Target="../tags/tag498.xm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tags" Target="../tags/tag497.xml"/><Relationship Id="rId11" Type="http://schemas.openxmlformats.org/officeDocument/2006/relationships/slideLayout" Target="../slideLayouts/slideLayout3.xml"/><Relationship Id="rId5" Type="http://schemas.openxmlformats.org/officeDocument/2006/relationships/tags" Target="../tags/tag496.xml"/><Relationship Id="rId10" Type="http://schemas.openxmlformats.org/officeDocument/2006/relationships/tags" Target="../tags/tag501.xml"/><Relationship Id="rId4" Type="http://schemas.openxmlformats.org/officeDocument/2006/relationships/tags" Target="../tags/tag495.xml"/><Relationship Id="rId9" Type="http://schemas.openxmlformats.org/officeDocument/2006/relationships/tags" Target="../tags/tag500.xml"/></Relationships>
</file>

<file path=ppt/slides/_rels/slide91.xml.rels><?xml version="1.0" encoding="UTF-8" standalone="yes"?>
<Relationships xmlns="http://schemas.openxmlformats.org/package/2006/relationships"><Relationship Id="rId3" Type="http://schemas.openxmlformats.org/officeDocument/2006/relationships/tags" Target="../tags/tag504.xml"/><Relationship Id="rId7" Type="http://schemas.openxmlformats.org/officeDocument/2006/relationships/slideLayout" Target="../slideLayouts/slideLayout3.xml"/><Relationship Id="rId2" Type="http://schemas.openxmlformats.org/officeDocument/2006/relationships/tags" Target="../tags/tag503.xml"/><Relationship Id="rId1" Type="http://schemas.openxmlformats.org/officeDocument/2006/relationships/tags" Target="../tags/tag502.xml"/><Relationship Id="rId6" Type="http://schemas.openxmlformats.org/officeDocument/2006/relationships/tags" Target="../tags/tag507.xml"/><Relationship Id="rId5" Type="http://schemas.openxmlformats.org/officeDocument/2006/relationships/tags" Target="../tags/tag506.xml"/><Relationship Id="rId4" Type="http://schemas.openxmlformats.org/officeDocument/2006/relationships/tags" Target="../tags/tag505.xml"/></Relationships>
</file>

<file path=ppt/slides/_rels/slide92.xml.rels><?xml version="1.0" encoding="UTF-8" standalone="yes"?>
<Relationships xmlns="http://schemas.openxmlformats.org/package/2006/relationships"><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 Id="rId6" Type="http://schemas.openxmlformats.org/officeDocument/2006/relationships/slideLayout" Target="../slideLayouts/slideLayout3.xml"/><Relationship Id="rId5" Type="http://schemas.openxmlformats.org/officeDocument/2006/relationships/tags" Target="../tags/tag512.xml"/><Relationship Id="rId4" Type="http://schemas.openxmlformats.org/officeDocument/2006/relationships/tags" Target="../tags/tag511.xml"/></Relationships>
</file>

<file path=ppt/slides/_rels/slide93.xml.rels><?xml version="1.0" encoding="UTF-8" standalone="yes"?>
<Relationships xmlns="http://schemas.openxmlformats.org/package/2006/relationships"><Relationship Id="rId8" Type="http://schemas.openxmlformats.org/officeDocument/2006/relationships/tags" Target="../tags/tag520.xml"/><Relationship Id="rId3" Type="http://schemas.openxmlformats.org/officeDocument/2006/relationships/tags" Target="../tags/tag515.xml"/><Relationship Id="rId7" Type="http://schemas.openxmlformats.org/officeDocument/2006/relationships/tags" Target="../tags/tag519.xml"/><Relationship Id="rId2" Type="http://schemas.openxmlformats.org/officeDocument/2006/relationships/tags" Target="../tags/tag514.xml"/><Relationship Id="rId1" Type="http://schemas.openxmlformats.org/officeDocument/2006/relationships/tags" Target="../tags/tag513.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9"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8" Type="http://schemas.openxmlformats.org/officeDocument/2006/relationships/tags" Target="../tags/tag528.xml"/><Relationship Id="rId3" Type="http://schemas.openxmlformats.org/officeDocument/2006/relationships/tags" Target="../tags/tag523.xml"/><Relationship Id="rId7" Type="http://schemas.openxmlformats.org/officeDocument/2006/relationships/tags" Target="../tags/tag527.xml"/><Relationship Id="rId2" Type="http://schemas.openxmlformats.org/officeDocument/2006/relationships/tags" Target="../tags/tag522.xml"/><Relationship Id="rId1" Type="http://schemas.openxmlformats.org/officeDocument/2006/relationships/tags" Target="../tags/tag521.xml"/><Relationship Id="rId6" Type="http://schemas.openxmlformats.org/officeDocument/2006/relationships/tags" Target="../tags/tag526.xml"/><Relationship Id="rId5" Type="http://schemas.openxmlformats.org/officeDocument/2006/relationships/tags" Target="../tags/tag525.xml"/><Relationship Id="rId4" Type="http://schemas.openxmlformats.org/officeDocument/2006/relationships/tags" Target="../tags/tag524.xml"/><Relationship Id="rId9"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8" Type="http://schemas.openxmlformats.org/officeDocument/2006/relationships/tags" Target="../tags/tag536.xml"/><Relationship Id="rId3" Type="http://schemas.openxmlformats.org/officeDocument/2006/relationships/tags" Target="../tags/tag531.xml"/><Relationship Id="rId7" Type="http://schemas.openxmlformats.org/officeDocument/2006/relationships/tags" Target="../tags/tag535.xml"/><Relationship Id="rId2" Type="http://schemas.openxmlformats.org/officeDocument/2006/relationships/tags" Target="../tags/tag530.xml"/><Relationship Id="rId1" Type="http://schemas.openxmlformats.org/officeDocument/2006/relationships/tags" Target="../tags/tag529.xml"/><Relationship Id="rId6" Type="http://schemas.openxmlformats.org/officeDocument/2006/relationships/tags" Target="../tags/tag534.xml"/><Relationship Id="rId5" Type="http://schemas.openxmlformats.org/officeDocument/2006/relationships/tags" Target="../tags/tag533.xml"/><Relationship Id="rId4" Type="http://schemas.openxmlformats.org/officeDocument/2006/relationships/tags" Target="../tags/tag532.xml"/><Relationship Id="rId9"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8" Type="http://schemas.openxmlformats.org/officeDocument/2006/relationships/tags" Target="../tags/tag544.xml"/><Relationship Id="rId3" Type="http://schemas.openxmlformats.org/officeDocument/2006/relationships/tags" Target="../tags/tag539.xml"/><Relationship Id="rId7" Type="http://schemas.openxmlformats.org/officeDocument/2006/relationships/tags" Target="../tags/tag543.xml"/><Relationship Id="rId2" Type="http://schemas.openxmlformats.org/officeDocument/2006/relationships/tags" Target="../tags/tag538.xml"/><Relationship Id="rId1" Type="http://schemas.openxmlformats.org/officeDocument/2006/relationships/tags" Target="../tags/tag537.xml"/><Relationship Id="rId6" Type="http://schemas.openxmlformats.org/officeDocument/2006/relationships/tags" Target="../tags/tag542.xml"/><Relationship Id="rId5" Type="http://schemas.openxmlformats.org/officeDocument/2006/relationships/tags" Target="../tags/tag541.xml"/><Relationship Id="rId4" Type="http://schemas.openxmlformats.org/officeDocument/2006/relationships/tags" Target="../tags/tag540.xml"/><Relationship Id="rId9"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8" Type="http://schemas.openxmlformats.org/officeDocument/2006/relationships/tags" Target="../tags/tag552.xml"/><Relationship Id="rId3" Type="http://schemas.openxmlformats.org/officeDocument/2006/relationships/tags" Target="../tags/tag547.xml"/><Relationship Id="rId7" Type="http://schemas.openxmlformats.org/officeDocument/2006/relationships/tags" Target="../tags/tag551.xml"/><Relationship Id="rId2" Type="http://schemas.openxmlformats.org/officeDocument/2006/relationships/tags" Target="../tags/tag546.xml"/><Relationship Id="rId1" Type="http://schemas.openxmlformats.org/officeDocument/2006/relationships/tags" Target="../tags/tag545.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9"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tags" Target="../tags/tag555.xml"/><Relationship Id="rId7" Type="http://schemas.openxmlformats.org/officeDocument/2006/relationships/slideLayout" Target="../slideLayouts/slideLayout3.xml"/><Relationship Id="rId2" Type="http://schemas.openxmlformats.org/officeDocument/2006/relationships/tags" Target="../tags/tag554.xml"/><Relationship Id="rId1" Type="http://schemas.openxmlformats.org/officeDocument/2006/relationships/tags" Target="../tags/tag553.xml"/><Relationship Id="rId6" Type="http://schemas.openxmlformats.org/officeDocument/2006/relationships/tags" Target="../tags/tag558.xml"/><Relationship Id="rId5" Type="http://schemas.openxmlformats.org/officeDocument/2006/relationships/tags" Target="../tags/tag557.xml"/><Relationship Id="rId4" Type="http://schemas.openxmlformats.org/officeDocument/2006/relationships/tags" Target="../tags/tag556.xml"/></Relationships>
</file>

<file path=ppt/slides/_rels/slide9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561.xml"/><Relationship Id="rId7" Type="http://schemas.openxmlformats.org/officeDocument/2006/relationships/slideLayout" Target="../slideLayouts/slideLayout3.xml"/><Relationship Id="rId2" Type="http://schemas.openxmlformats.org/officeDocument/2006/relationships/tags" Target="../tags/tag560.xml"/><Relationship Id="rId1" Type="http://schemas.openxmlformats.org/officeDocument/2006/relationships/tags" Target="../tags/tag559.xml"/><Relationship Id="rId6" Type="http://schemas.openxmlformats.org/officeDocument/2006/relationships/tags" Target="../tags/tag564.xml"/><Relationship Id="rId5" Type="http://schemas.openxmlformats.org/officeDocument/2006/relationships/tags" Target="../tags/tag563.xml"/><Relationship Id="rId4" Type="http://schemas.openxmlformats.org/officeDocument/2006/relationships/tags" Target="../tags/tag5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p:cNvGrpSpPr/>
          <p:nvPr/>
        </p:nvGrpSpPr>
        <p:grpSpPr>
          <a:xfrm>
            <a:off x="1515846" y="1350010"/>
            <a:ext cx="6647815" cy="2078990"/>
            <a:chOff x="1742" y="3774"/>
            <a:chExt cx="10469" cy="3274"/>
          </a:xfrm>
        </p:grpSpPr>
        <p:sp>
          <p:nvSpPr>
            <p:cNvPr id="26" name="文本框 25"/>
            <p:cNvSpPr txBox="1"/>
            <p:nvPr>
              <p:custDataLst>
                <p:tags r:id="rId2"/>
              </p:custDataLst>
            </p:nvPr>
          </p:nvSpPr>
          <p:spPr>
            <a:xfrm>
              <a:off x="2543" y="3774"/>
              <a:ext cx="8868" cy="1212"/>
            </a:xfrm>
            <a:prstGeom prst="rect">
              <a:avLst/>
            </a:prstGeom>
            <a:noFill/>
          </p:spPr>
          <p:txBody>
            <a:bodyPr wrap="square" rtlCol="0" anchor="t">
              <a:spAutoFit/>
            </a:bodyPr>
            <a:lstStyle/>
            <a:p>
              <a:pPr algn="ctr"/>
              <a:r>
                <a:rPr lang="zh-CN" altLang="en-US" sz="4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模块三</a:t>
              </a:r>
            </a:p>
          </p:txBody>
        </p:sp>
        <p:sp>
          <p:nvSpPr>
            <p:cNvPr id="27" name="文本框 26"/>
            <p:cNvSpPr txBox="1"/>
            <p:nvPr>
              <p:custDataLst>
                <p:tags r:id="rId3"/>
              </p:custDataLst>
            </p:nvPr>
          </p:nvSpPr>
          <p:spPr>
            <a:xfrm>
              <a:off x="1742" y="5158"/>
              <a:ext cx="10469" cy="1890"/>
            </a:xfrm>
            <a:prstGeom prst="rect">
              <a:avLst/>
            </a:prstGeom>
            <a:noFill/>
          </p:spPr>
          <p:txBody>
            <a:bodyPr wrap="none" rtlCol="0" anchor="t">
              <a:spAutoFit/>
            </a:bodyPr>
            <a:lstStyle/>
            <a:p>
              <a:r>
                <a:rPr lang="zh-CN" altLang="en-US" sz="7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sym typeface="+mn-ea"/>
                </a:rPr>
                <a:t>安全应急与避险</a:t>
              </a:r>
            </a:p>
          </p:txBody>
        </p:sp>
      </p:grpSp>
      <p:pic>
        <p:nvPicPr>
          <p:cNvPr id="10" name="图片 9" descr="ed27c15d670d8624e6723d8655cff98a"/>
          <p:cNvPicPr>
            <a:picLocks noChangeAspect="1"/>
          </p:cNvPicPr>
          <p:nvPr/>
        </p:nvPicPr>
        <p:blipFill>
          <a:blip r:embed="rId5"/>
          <a:stretch>
            <a:fillRect/>
          </a:stretch>
        </p:blipFill>
        <p:spPr>
          <a:xfrm>
            <a:off x="7515860" y="1924685"/>
            <a:ext cx="4255770" cy="4255770"/>
          </a:xfrm>
          <a:prstGeom prst="rect">
            <a:avLst/>
          </a:prstGeom>
        </p:spPr>
      </p:pic>
      <p:pic>
        <p:nvPicPr>
          <p:cNvPr id="11" name="图片 10" descr="da02fa5146d3c44c2cdcfd82e2175f02"/>
          <p:cNvPicPr>
            <a:picLocks noChangeAspect="1"/>
          </p:cNvPicPr>
          <p:nvPr/>
        </p:nvPicPr>
        <p:blipFill>
          <a:blip r:embed="rId6"/>
          <a:stretch>
            <a:fillRect/>
          </a:stretch>
        </p:blipFill>
        <p:spPr>
          <a:xfrm>
            <a:off x="278130" y="4824095"/>
            <a:ext cx="4972685" cy="1924685"/>
          </a:xfrm>
          <a:prstGeom prst="rect">
            <a:avLst/>
          </a:prstGeom>
        </p:spPr>
      </p:pic>
    </p:spTree>
    <p:custDataLst>
      <p:tags r:id="rId1"/>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16985"/>
            <a:ext cx="10744200" cy="4804410"/>
            <a:chOff x="1112" y="2325"/>
            <a:chExt cx="16920" cy="7566"/>
          </a:xfrm>
        </p:grpSpPr>
        <p:sp>
          <p:nvSpPr>
            <p:cNvPr id="7" name="直角三角形 6"/>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3"/>
              </p:custDataLst>
            </p:nvPr>
          </p:nvSpPr>
          <p:spPr>
            <a:xfrm>
              <a:off x="1532" y="2572"/>
              <a:ext cx="16500" cy="731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脱离电源</a:t>
              </a:r>
            </a:p>
          </p:txBody>
        </p:sp>
        <p:sp>
          <p:nvSpPr>
            <p:cNvPr id="2" name="文本框 1"/>
            <p:cNvSpPr txBox="1"/>
            <p:nvPr>
              <p:custDataLst>
                <p:tags r:id="rId5"/>
              </p:custDataLst>
            </p:nvPr>
          </p:nvSpPr>
          <p:spPr>
            <a:xfrm>
              <a:off x="1857" y="3543"/>
              <a:ext cx="8538" cy="5957"/>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在具体做法上要注意下列几点。</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①不能用潮湿的手去触摸开关。电器设备的维修和故障检查要在切断电源后进行。</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②电视机内的灰尘， 要在切断电源</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2~3min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以后再擦拭。</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③电线断落时，要用干木棒或塑料棒将其挑开。</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④绝对不能通过浸有断电线的水域。</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⑤在电路以外的场所突然感到有电时，是发生了漏电的现象，要立即检查电路，以防火灾。</a:t>
              </a:r>
            </a:p>
          </p:txBody>
        </p:sp>
      </p:grpSp>
      <p:sp>
        <p:nvSpPr>
          <p:cNvPr id="4" name="1">
            <a:extLst>
              <a:ext uri="{FF2B5EF4-FFF2-40B4-BE49-F238E27FC236}">
                <a16:creationId xmlns:a16="http://schemas.microsoft.com/office/drawing/2014/main" id="{E13C1AAE-138D-6035-D913-6DDB0DFC515E}"/>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一、触电</a:t>
            </a:r>
          </a:p>
        </p:txBody>
      </p:sp>
      <p:pic>
        <p:nvPicPr>
          <p:cNvPr id="5" name="图片 4">
            <a:extLst>
              <a:ext uri="{FF2B5EF4-FFF2-40B4-BE49-F238E27FC236}">
                <a16:creationId xmlns:a16="http://schemas.microsoft.com/office/drawing/2014/main" id="{ACCA8A3A-A318-B32F-5458-2ED666535906}"/>
              </a:ext>
            </a:extLst>
          </p:cNvPr>
          <p:cNvPicPr>
            <a:picLocks noChangeAspect="1"/>
          </p:cNvPicPr>
          <p:nvPr/>
        </p:nvPicPr>
        <p:blipFill rotWithShape="1">
          <a:blip r:embed="rId7"/>
          <a:srcRect l="11414"/>
          <a:stretch/>
        </p:blipFill>
        <p:spPr>
          <a:xfrm>
            <a:off x="6618604" y="2157249"/>
            <a:ext cx="4582795" cy="3661092"/>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3BFDD-69B7-CBFC-C78E-0E2DC47ABF88}"/>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212A6B1B-2F65-57E0-9B2D-4FBEAFA55070}"/>
              </a:ext>
            </a:extLst>
          </p:cNvPr>
          <p:cNvGrpSpPr/>
          <p:nvPr/>
        </p:nvGrpSpPr>
        <p:grpSpPr>
          <a:xfrm>
            <a:off x="723900" y="1289685"/>
            <a:ext cx="10744200" cy="5111115"/>
            <a:chOff x="1112" y="2325"/>
            <a:chExt cx="16920" cy="8049"/>
          </a:xfrm>
        </p:grpSpPr>
        <p:sp>
          <p:nvSpPr>
            <p:cNvPr id="7" name="直角三角形 6">
              <a:extLst>
                <a:ext uri="{FF2B5EF4-FFF2-40B4-BE49-F238E27FC236}">
                  <a16:creationId xmlns:a16="http://schemas.microsoft.com/office/drawing/2014/main" id="{75C840AF-E296-EF63-DAD4-676E794BCB24}"/>
                </a:ext>
              </a:extLst>
            </p:cNvPr>
            <p:cNvSpPr/>
            <p:nvPr>
              <p:custDataLst>
                <p:tags r:id="rId3"/>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B170C2E-3A8E-7238-50FF-99CDCDC1E5A6}"/>
                </a:ext>
              </a:extLst>
            </p:cNvPr>
            <p:cNvSpPr/>
            <p:nvPr>
              <p:custDataLst>
                <p:tags r:id="rId4"/>
              </p:custDataLst>
            </p:nvPr>
          </p:nvSpPr>
          <p:spPr>
            <a:xfrm>
              <a:off x="1532" y="2594"/>
              <a:ext cx="16500" cy="778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4995ACE4-E6AF-4BE2-347A-8A59DFE415E6}"/>
                </a:ext>
              </a:extLst>
            </p:cNvPr>
            <p:cNvSpPr/>
            <p:nvPr>
              <p:custDataLst>
                <p:tags r:id="rId5"/>
              </p:custDataLst>
            </p:nvPr>
          </p:nvSpPr>
          <p:spPr>
            <a:xfrm>
              <a:off x="1112" y="2325"/>
              <a:ext cx="10723"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22300">
                <a:lnSpc>
                  <a:spcPct val="90000"/>
                </a:lnSpc>
                <a:spcBef>
                  <a:spcPct val="0"/>
                </a:spcBef>
                <a:spcAft>
                  <a:spcPct val="35000"/>
                </a:spcAft>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实习实训突发事件应急处置预案</a:t>
              </a:r>
            </a:p>
          </p:txBody>
        </p:sp>
        <p:sp>
          <p:nvSpPr>
            <p:cNvPr id="2" name="文本框 1">
              <a:extLst>
                <a:ext uri="{FF2B5EF4-FFF2-40B4-BE49-F238E27FC236}">
                  <a16:creationId xmlns:a16="http://schemas.microsoft.com/office/drawing/2014/main" id="{D29A7546-1A65-6361-57DB-E09B044D01F8}"/>
                </a:ext>
              </a:extLst>
            </p:cNvPr>
            <p:cNvSpPr txBox="1"/>
            <p:nvPr>
              <p:custDataLst>
                <p:tags r:id="rId6"/>
              </p:custDataLst>
            </p:nvPr>
          </p:nvSpPr>
          <p:spPr>
            <a:xfrm>
              <a:off x="1857" y="3426"/>
              <a:ext cx="7715" cy="723"/>
            </a:xfrm>
            <a:prstGeom prst="rect">
              <a:avLst/>
            </a:prstGeom>
            <a:noFill/>
          </p:spPr>
          <p:txBody>
            <a:bodyPr wrap="square" rtlCol="0" anchor="t">
              <a:spAutoFit/>
            </a:bodyPr>
            <a:lstStyle/>
            <a:p>
              <a:pPr marL="0" lvl="1" indent="457200" algn="just">
                <a:lnSpc>
                  <a:spcPct val="150000"/>
                </a:lnSpc>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a:extLst>
              <a:ext uri="{FF2B5EF4-FFF2-40B4-BE49-F238E27FC236}">
                <a16:creationId xmlns:a16="http://schemas.microsoft.com/office/drawing/2014/main" id="{7A056F07-9199-D814-E935-367DCA8D7365}"/>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三、良好人际交往的意义</a:t>
            </a:r>
          </a:p>
        </p:txBody>
      </p:sp>
      <p:sp>
        <p:nvSpPr>
          <p:cNvPr id="8" name="文本框 7">
            <a:extLst>
              <a:ext uri="{FF2B5EF4-FFF2-40B4-BE49-F238E27FC236}">
                <a16:creationId xmlns:a16="http://schemas.microsoft.com/office/drawing/2014/main" id="{03BF71D1-06E5-6581-4361-39E89FA943C5}"/>
              </a:ext>
            </a:extLst>
          </p:cNvPr>
          <p:cNvSpPr txBox="1"/>
          <p:nvPr>
            <p:custDataLst>
              <p:tags r:id="rId2"/>
            </p:custDataLst>
          </p:nvPr>
        </p:nvSpPr>
        <p:spPr>
          <a:xfrm>
            <a:off x="1162685" y="1946295"/>
            <a:ext cx="10133330" cy="4378443"/>
          </a:xfrm>
          <a:prstGeom prst="rect">
            <a:avLst/>
          </a:prstGeom>
          <a:noFill/>
        </p:spPr>
        <p:txBody>
          <a:bodyPr wrap="square" rtlCol="0" anchor="t">
            <a:spAutoFit/>
          </a:bodyPr>
          <a:lstStyle/>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触电意外事故处理预案</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发现有人触电，在场人员应先截断电源</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断开开关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采用正确的方法将触电人与带电体分开。</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现场进行人工呼吸、胸外心脏按压等急救。</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在第一时间拨打急救电话</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或紧急送往医院医治。</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联系部门负责人或其他相关人员赶往现场处理。</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火灾处理预案</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第一时间切断电源。</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第一时间拨打火警电话</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(119)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，请求救援；同时，视情节轻重，在确保自身安全的情况下，教师要立即组织现场人员进行必要的救灾行动，然后上报学校应急处置工作领导小组。</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迅速组织学生撤离现场。</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学校应急处置工作领导小组组织相关人员立即赶往现场指挥灭火工作。</a:t>
            </a:r>
          </a:p>
        </p:txBody>
      </p:sp>
    </p:spTree>
    <p:extLst>
      <p:ext uri="{BB962C8B-B14F-4D97-AF65-F5344CB8AC3E}">
        <p14:creationId xmlns:p14="http://schemas.microsoft.com/office/powerpoint/2010/main" val="157603087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5E028-204D-64AE-57D8-40B7CDF46766}"/>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52B67855-86B3-A646-0969-4716FAF382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B20DC0C5-218C-09D9-D6F0-EEA32FFF1A93}"/>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55A9757E-4D9B-F57A-88AE-2FC226BB2645}"/>
              </a:ext>
            </a:extLst>
          </p:cNvPr>
          <p:cNvGrpSpPr/>
          <p:nvPr/>
        </p:nvGrpSpPr>
        <p:grpSpPr>
          <a:xfrm>
            <a:off x="2929679" y="1558375"/>
            <a:ext cx="6332642" cy="1870625"/>
            <a:chOff x="-1064" y="3008"/>
            <a:chExt cx="13580" cy="2946"/>
          </a:xfrm>
        </p:grpSpPr>
        <p:sp>
          <p:nvSpPr>
            <p:cNvPr id="11" name="矩形 10">
              <a:extLst>
                <a:ext uri="{FF2B5EF4-FFF2-40B4-BE49-F238E27FC236}">
                  <a16:creationId xmlns:a16="http://schemas.microsoft.com/office/drawing/2014/main" id="{45E6D3E6-98AB-3601-F3F8-D07183BDE788}"/>
                </a:ext>
              </a:extLst>
            </p:cNvPr>
            <p:cNvSpPr/>
            <p:nvPr>
              <p:custDataLst>
                <p:tags r:id="rId2"/>
              </p:custDataLst>
            </p:nvPr>
          </p:nvSpPr>
          <p:spPr>
            <a:xfrm>
              <a:off x="-1064" y="4277"/>
              <a:ext cx="13580"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日常安全提示</a:t>
              </a:r>
            </a:p>
          </p:txBody>
        </p:sp>
        <p:sp>
          <p:nvSpPr>
            <p:cNvPr id="12" name="矩形 11">
              <a:extLst>
                <a:ext uri="{FF2B5EF4-FFF2-40B4-BE49-F238E27FC236}">
                  <a16:creationId xmlns:a16="http://schemas.microsoft.com/office/drawing/2014/main" id="{073542DE-F4D3-1C2F-C9A2-439D8A50B457}"/>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单元六</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88033553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1FAC5-F86E-9C05-E867-3133E845E7DA}"/>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D4FC024-14D2-A275-FC98-85AB52EB3054}"/>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274DD94A-A92A-DCF4-48AC-28BA4BAFD5CF}"/>
              </a:ext>
            </a:extLst>
          </p:cNvPr>
          <p:cNvSpPr txBox="1"/>
          <p:nvPr>
            <p:custDataLst>
              <p:tags r:id="rId1"/>
            </p:custDataLst>
          </p:nvPr>
        </p:nvSpPr>
        <p:spPr>
          <a:xfrm>
            <a:off x="1494790" y="1507055"/>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学会用电安全提示。</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掌握其他日常安全提示知识。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通过对日常安全提示知识的学习，有效掌握相关安全防范知识，对健康产生积极影响。</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养成健康的生活方式，树立“安全第一”的理念与观念。</a:t>
            </a:r>
          </a:p>
        </p:txBody>
      </p:sp>
    </p:spTree>
    <p:extLst>
      <p:ext uri="{BB962C8B-B14F-4D97-AF65-F5344CB8AC3E}">
        <p14:creationId xmlns:p14="http://schemas.microsoft.com/office/powerpoint/2010/main" val="2533689123"/>
      </p:ext>
    </p:extLst>
  </p:cSld>
  <p:clrMapOvr>
    <a:masterClrMapping/>
  </p:clrMapOvr>
  <p:transition spd="slow" advTm="4000">
    <p:wip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13503-AE97-0824-956B-6C2761C23B37}"/>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79E26F10-499D-7D11-7465-F8E7FB3824A8}"/>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218A0BE1-E0BB-E833-C3AD-B8909109903E}"/>
              </a:ext>
            </a:extLst>
          </p:cNvPr>
          <p:cNvSpPr txBox="1"/>
          <p:nvPr>
            <p:custDataLst>
              <p:tags r:id="rId1"/>
            </p:custDataLst>
          </p:nvPr>
        </p:nvSpPr>
        <p:spPr>
          <a:xfrm>
            <a:off x="1999272" y="2025026"/>
            <a:ext cx="3778594" cy="2807948"/>
          </a:xfrm>
          <a:prstGeom prst="rect">
            <a:avLst/>
          </a:prstGeom>
          <a:noFill/>
        </p:spPr>
        <p:txBody>
          <a:bodyPr wrap="square" rtlCol="0" anchor="t">
            <a:spAutoFit/>
          </a:bodyPr>
          <a:lstStyle/>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学生刘某，违反宿舍管理规定，擅自将毕业班学生王某留在宿舍过夜。王某早上起来，发现该宿舍的学生都上课了，就拿刘某放在宿舍的钥匙打开他的抽屉，偷走现金后迅速离开宿舍。</a:t>
            </a:r>
          </a:p>
        </p:txBody>
      </p:sp>
      <p:pic>
        <p:nvPicPr>
          <p:cNvPr id="2" name="图片 1">
            <a:extLst>
              <a:ext uri="{FF2B5EF4-FFF2-40B4-BE49-F238E27FC236}">
                <a16:creationId xmlns:a16="http://schemas.microsoft.com/office/drawing/2014/main" id="{B9DE2A1C-08EB-6187-6630-8D38494050F8}"/>
              </a:ext>
            </a:extLst>
          </p:cNvPr>
          <p:cNvPicPr>
            <a:picLocks noChangeAspect="1"/>
          </p:cNvPicPr>
          <p:nvPr/>
        </p:nvPicPr>
        <p:blipFill>
          <a:blip r:embed="rId3"/>
          <a:stretch>
            <a:fillRect/>
          </a:stretch>
        </p:blipFill>
        <p:spPr>
          <a:xfrm>
            <a:off x="6096000" y="2059272"/>
            <a:ext cx="4514850" cy="2790825"/>
          </a:xfrm>
          <a:prstGeom prst="rect">
            <a:avLst/>
          </a:prstGeom>
        </p:spPr>
      </p:pic>
    </p:spTree>
    <p:extLst>
      <p:ext uri="{BB962C8B-B14F-4D97-AF65-F5344CB8AC3E}">
        <p14:creationId xmlns:p14="http://schemas.microsoft.com/office/powerpoint/2010/main" val="3259152790"/>
      </p:ext>
    </p:extLst>
  </p:cSld>
  <p:clrMapOvr>
    <a:masterClrMapping/>
  </p:clrMapOvr>
  <p:transition spd="slow" advTm="4000">
    <p:wip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D5AA8-0F9C-014E-C3D8-FDAD675213AD}"/>
            </a:ext>
          </a:extLst>
        </p:cNvPr>
        <p:cNvGrpSpPr/>
        <p:nvPr/>
      </p:nvGrpSpPr>
      <p:grpSpPr>
        <a:xfrm>
          <a:off x="0" y="0"/>
          <a:ext cx="0" cy="0"/>
          <a:chOff x="0" y="0"/>
          <a:chExt cx="0" cy="0"/>
        </a:xfrm>
      </p:grpSpPr>
      <p:sp>
        <p:nvSpPr>
          <p:cNvPr id="6" name="1">
            <a:extLst>
              <a:ext uri="{FF2B5EF4-FFF2-40B4-BE49-F238E27FC236}">
                <a16:creationId xmlns:a16="http://schemas.microsoft.com/office/drawing/2014/main" id="{BDADCF1D-06EC-7E44-8C37-E67ACF09BB29}"/>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一、用电安全提示</a:t>
            </a:r>
          </a:p>
        </p:txBody>
      </p:sp>
      <p:grpSp>
        <p:nvGrpSpPr>
          <p:cNvPr id="65" name="2">
            <a:extLst>
              <a:ext uri="{FF2B5EF4-FFF2-40B4-BE49-F238E27FC236}">
                <a16:creationId xmlns:a16="http://schemas.microsoft.com/office/drawing/2014/main" id="{C1A593F5-622C-10E5-0D9C-4E3E55130B59}"/>
              </a:ext>
            </a:extLst>
          </p:cNvPr>
          <p:cNvGrpSpPr/>
          <p:nvPr/>
        </p:nvGrpSpPr>
        <p:grpSpPr>
          <a:xfrm>
            <a:off x="731346" y="1234478"/>
            <a:ext cx="10729519" cy="4886695"/>
            <a:chOff x="7061" y="4176"/>
            <a:chExt cx="3915" cy="14627"/>
          </a:xfrm>
        </p:grpSpPr>
        <p:sp>
          <p:nvSpPr>
            <p:cNvPr id="58" name="圆角矩形 57">
              <a:extLst>
                <a:ext uri="{FF2B5EF4-FFF2-40B4-BE49-F238E27FC236}">
                  <a16:creationId xmlns:a16="http://schemas.microsoft.com/office/drawing/2014/main" id="{95C207FD-78BC-9C32-2BC3-525F1A98BC58}"/>
                </a:ext>
              </a:extLst>
            </p:cNvPr>
            <p:cNvSpPr/>
            <p:nvPr>
              <p:custDataLst>
                <p:tags r:id="rId2"/>
              </p:custDataLst>
            </p:nvPr>
          </p:nvSpPr>
          <p:spPr>
            <a:xfrm>
              <a:off x="7061" y="4176"/>
              <a:ext cx="3915" cy="14627"/>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C1B41665-5085-6C51-17A6-285B49373FEF}"/>
                </a:ext>
              </a:extLst>
            </p:cNvPr>
            <p:cNvSpPr txBox="1"/>
            <p:nvPr>
              <p:custDataLst>
                <p:tags r:id="rId3"/>
              </p:custDataLst>
            </p:nvPr>
          </p:nvSpPr>
          <p:spPr>
            <a:xfrm>
              <a:off x="7195" y="4927"/>
              <a:ext cx="3640" cy="13126"/>
            </a:xfrm>
            <a:prstGeom prst="rect">
              <a:avLst/>
            </a:prstGeom>
            <a:noFill/>
          </p:spPr>
          <p:txBody>
            <a:bodyPr wrap="square" rtlCol="0" anchor="t">
              <a:spAutoFit/>
            </a:bodyPr>
            <a:lstStyle/>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积极参加学校组织的安全用电常识讲座，自觉学习和掌握用电安全知识，树立安全用电意识。</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弄清电源总开关位置，学会在紧急情况下切断总开关。</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电器使用完毕后应拔掉电源插头；插、拔电源插头时不要拉拽电线，以防电线的绝缘层受损而导致触电；电线的绝缘皮剥落，要及时更换新线或者用绝缘胶布包好。</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使用安全可靠的电源线插头，不购买“三无”电器，不使用故障电器，不私拉乱接电线和乱接电源。</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切勿用湿手拔、插电源插头，不要用湿布擦拭带电的灯头、开关、插座等带电设备。不用手或导电物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如铁丝、钉子、别针等金属制品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去接触、探试电源插座内部，不用潮湿的工具或金属拨开电源开关。</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禁止在正常使用的电线杆拉线上系绳子、晾衣物等。</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发现宿舍的电器设备损坏或故障、线路损坏或老化等情况，不可擅自拆卸、修理，要及时报告有关部门派专人修理。</a:t>
              </a:r>
            </a:p>
          </p:txBody>
        </p:sp>
      </p:grpSp>
    </p:spTree>
    <p:extLst>
      <p:ext uri="{BB962C8B-B14F-4D97-AF65-F5344CB8AC3E}">
        <p14:creationId xmlns:p14="http://schemas.microsoft.com/office/powerpoint/2010/main" val="113518750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327B3-3CA9-DD2B-E83B-2A6D951AEB33}"/>
            </a:ext>
          </a:extLst>
        </p:cNvPr>
        <p:cNvGrpSpPr/>
        <p:nvPr/>
      </p:nvGrpSpPr>
      <p:grpSpPr>
        <a:xfrm>
          <a:off x="0" y="0"/>
          <a:ext cx="0" cy="0"/>
          <a:chOff x="0" y="0"/>
          <a:chExt cx="0" cy="0"/>
        </a:xfrm>
      </p:grpSpPr>
      <p:sp>
        <p:nvSpPr>
          <p:cNvPr id="6" name="1">
            <a:extLst>
              <a:ext uri="{FF2B5EF4-FFF2-40B4-BE49-F238E27FC236}">
                <a16:creationId xmlns:a16="http://schemas.microsoft.com/office/drawing/2014/main" id="{BF4A977D-1C88-190B-3694-F80E7F1A32B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二、防电磁辐射</a:t>
            </a:r>
          </a:p>
        </p:txBody>
      </p:sp>
      <p:grpSp>
        <p:nvGrpSpPr>
          <p:cNvPr id="4" name="组合 3">
            <a:extLst>
              <a:ext uri="{FF2B5EF4-FFF2-40B4-BE49-F238E27FC236}">
                <a16:creationId xmlns:a16="http://schemas.microsoft.com/office/drawing/2014/main" id="{A28E994F-CAD8-13C4-95EB-650E4F24AA9F}"/>
              </a:ext>
            </a:extLst>
          </p:cNvPr>
          <p:cNvGrpSpPr/>
          <p:nvPr/>
        </p:nvGrpSpPr>
        <p:grpSpPr>
          <a:xfrm>
            <a:off x="889451" y="1493242"/>
            <a:ext cx="10134600" cy="4624716"/>
            <a:chOff x="1724" y="1968"/>
            <a:chExt cx="15960" cy="6253"/>
          </a:xfrm>
        </p:grpSpPr>
        <p:sp>
          <p:nvSpPr>
            <p:cNvPr id="58" name="圆角矩形 57">
              <a:extLst>
                <a:ext uri="{FF2B5EF4-FFF2-40B4-BE49-F238E27FC236}">
                  <a16:creationId xmlns:a16="http://schemas.microsoft.com/office/drawing/2014/main" id="{2995C6F1-E5AF-127E-695A-7EAFC5EE26D6}"/>
                </a:ext>
              </a:extLst>
            </p:cNvPr>
            <p:cNvSpPr/>
            <p:nvPr>
              <p:custDataLst>
                <p:tags r:id="rId2"/>
              </p:custDataLst>
            </p:nvPr>
          </p:nvSpPr>
          <p:spPr>
            <a:xfrm>
              <a:off x="1724" y="1968"/>
              <a:ext cx="15960" cy="625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a:extLst>
                <a:ext uri="{FF2B5EF4-FFF2-40B4-BE49-F238E27FC236}">
                  <a16:creationId xmlns:a16="http://schemas.microsoft.com/office/drawing/2014/main" id="{85018AA0-1B9D-8594-98C3-EE5190804B5E}"/>
                </a:ext>
              </a:extLst>
            </p:cNvPr>
            <p:cNvSpPr txBox="1"/>
            <p:nvPr>
              <p:custDataLst>
                <p:tags r:id="rId3"/>
              </p:custDataLst>
            </p:nvPr>
          </p:nvSpPr>
          <p:spPr>
            <a:xfrm>
              <a:off x="2160" y="2142"/>
              <a:ext cx="15088" cy="5905"/>
            </a:xfrm>
            <a:prstGeom prst="rect">
              <a:avLst/>
            </a:prstGeom>
            <a:noFill/>
          </p:spPr>
          <p:txBody>
            <a:bodyPr wrap="square" rtlCol="0" anchor="t">
              <a:noAutofit/>
            </a:bodyPr>
            <a:lstStyle/>
            <a:p>
              <a:pPr marL="0" lvl="1"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现代生活处处离不开电子设备。电脑、手机打印机等电子设备越来越多地走进学生宿舍。然而，这些先进的现代设备在给我们的生活和学习带来便利的同时，也产生了许多对身体不利的电磁辐射。如不注意防护，就会使人体神绍经系统和心血管系统发生功能失调，引起头痛、头晕、失眠、健忘及心率加快、免疫功能下降、血压降低、白内障、颈背痛、暴躁、眼睛痒、视力下降等症状，甚至诱发脑部肿瘤。学生是使用电磁设备的主要人群，如何降低这种电磁辐射，保护自己的健康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选用低辐射的电脑显示器，显示屏与眼睛青的距离以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50~60cm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为宜。</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操作电脑时间不要太长，一般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小时休息一次， 每次休息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5~10min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尽量减少使用手机通话的时间，最好使用外接耳机。手机响后停几秒再接听，这样可以避免强电磁辐射对人体的不良影响。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多吃一些富含维生素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C</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和蛋白质的食物，如菜花、菠菜等；多饮茶，绿茶中的茶多酚等活性物质可降低放射线对健康的危害。</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晚上睡觉时，手机、电脑不要放在枕边，要适当远离身体。</a:t>
              </a:r>
            </a:p>
          </p:txBody>
        </p:sp>
      </p:grpSp>
    </p:spTree>
    <p:extLst>
      <p:ext uri="{BB962C8B-B14F-4D97-AF65-F5344CB8AC3E}">
        <p14:creationId xmlns:p14="http://schemas.microsoft.com/office/powerpoint/2010/main" val="806398373"/>
      </p:ext>
    </p:extLst>
  </p:cSld>
  <p:clrMapOvr>
    <a:masterClrMapping/>
  </p:clrMapOvr>
  <p:transition spd="slow" advTm="4000">
    <p:wip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4BCE6-F14B-4B40-6C85-78DCF192DB8D}"/>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56FFDEF-D9B7-BD66-27DA-837963C00FED}"/>
              </a:ext>
            </a:extLst>
          </p:cNvPr>
          <p:cNvGrpSpPr/>
          <p:nvPr/>
        </p:nvGrpSpPr>
        <p:grpSpPr>
          <a:xfrm>
            <a:off x="723900" y="1339324"/>
            <a:ext cx="10744200" cy="2964180"/>
            <a:chOff x="1112" y="2325"/>
            <a:chExt cx="16920" cy="4668"/>
          </a:xfrm>
        </p:grpSpPr>
        <p:sp>
          <p:nvSpPr>
            <p:cNvPr id="7" name="直角三角形 6">
              <a:extLst>
                <a:ext uri="{FF2B5EF4-FFF2-40B4-BE49-F238E27FC236}">
                  <a16:creationId xmlns:a16="http://schemas.microsoft.com/office/drawing/2014/main" id="{18B242C9-835A-6471-A037-51B553950A85}"/>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DF48EBC-B6CB-AEA3-0BF3-54C784900AB7}"/>
                </a:ext>
              </a:extLst>
            </p:cNvPr>
            <p:cNvSpPr/>
            <p:nvPr>
              <p:custDataLst>
                <p:tags r:id="rId7"/>
              </p:custDataLst>
            </p:nvPr>
          </p:nvSpPr>
          <p:spPr>
            <a:xfrm>
              <a:off x="1532" y="2648"/>
              <a:ext cx="16500" cy="434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499CE9D2-1628-3DB4-04F0-6F123D8F16BC}"/>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现金和黄金饰品、手机、笔记本等贵重物品</a:t>
              </a:r>
            </a:p>
          </p:txBody>
        </p:sp>
        <p:sp>
          <p:nvSpPr>
            <p:cNvPr id="2" name="文本框 1">
              <a:extLst>
                <a:ext uri="{FF2B5EF4-FFF2-40B4-BE49-F238E27FC236}">
                  <a16:creationId xmlns:a16="http://schemas.microsoft.com/office/drawing/2014/main" id="{4A3763CB-CE9F-2FA6-5C03-0E48ACAF556C}"/>
                </a:ext>
              </a:extLst>
            </p:cNvPr>
            <p:cNvSpPr txBox="1"/>
            <p:nvPr>
              <p:custDataLst>
                <p:tags r:id="rId9"/>
              </p:custDataLst>
            </p:nvPr>
          </p:nvSpPr>
          <p:spPr>
            <a:xfrm>
              <a:off x="1803" y="3288"/>
              <a:ext cx="15958" cy="3493"/>
            </a:xfrm>
            <a:prstGeom prst="rect">
              <a:avLst/>
            </a:prstGeom>
            <a:noFill/>
          </p:spPr>
          <p:txBody>
            <a:bodyPr wrap="square" rtlCol="0" anchor="t">
              <a:spAutoFit/>
            </a:bodyPr>
            <a:lstStyle/>
            <a:p>
              <a:pPr marL="0" lvl="1" indent="457200" algn="l"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现金是一切盗窃分子图谋的首选对象。最好的保管现金办法是将其存入银行。尤其是数额较大时，更应及时存入银行并加密码。密码应选择容易记忆且又不易解密的数字，尽量不要选用自己的出生日期、重复单一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6666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8888)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、简单的数字排列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123456)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等做密码。这是因为，此类密码破译难度太低，安全性太低。黄金饰品、手表、手机、高档衣物等贵重物品，较长时间不用的应该带回家中或托给可靠的人代为保管。暂不使用时，最好锁在抽屉或箱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柜</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子里，以防被顺手牵羊、乘虚而入者盗走。</a:t>
              </a:r>
            </a:p>
          </p:txBody>
        </p:sp>
      </p:grpSp>
      <p:sp>
        <p:nvSpPr>
          <p:cNvPr id="4" name="1">
            <a:extLst>
              <a:ext uri="{FF2B5EF4-FFF2-40B4-BE49-F238E27FC236}">
                <a16:creationId xmlns:a16="http://schemas.microsoft.com/office/drawing/2014/main" id="{466C7461-DE15-2B72-A13B-5BCA93274B48}"/>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三、财物安全提示</a:t>
            </a:r>
          </a:p>
        </p:txBody>
      </p:sp>
      <p:grpSp>
        <p:nvGrpSpPr>
          <p:cNvPr id="15" name="3">
            <a:extLst>
              <a:ext uri="{FF2B5EF4-FFF2-40B4-BE49-F238E27FC236}">
                <a16:creationId xmlns:a16="http://schemas.microsoft.com/office/drawing/2014/main" id="{80B161C9-219B-ED6D-F995-E8EC0E7FE74D}"/>
              </a:ext>
            </a:extLst>
          </p:cNvPr>
          <p:cNvGrpSpPr/>
          <p:nvPr/>
        </p:nvGrpSpPr>
        <p:grpSpPr>
          <a:xfrm>
            <a:off x="737870" y="4528294"/>
            <a:ext cx="10730230" cy="1819275"/>
            <a:chOff x="1112" y="2325"/>
            <a:chExt cx="16898" cy="2865"/>
          </a:xfrm>
        </p:grpSpPr>
        <p:sp>
          <p:nvSpPr>
            <p:cNvPr id="19" name="直角三角形 18">
              <a:extLst>
                <a:ext uri="{FF2B5EF4-FFF2-40B4-BE49-F238E27FC236}">
                  <a16:creationId xmlns:a16="http://schemas.microsoft.com/office/drawing/2014/main" id="{8403B1F7-F048-7F10-8C56-387D60C0C0B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a:extLst>
                <a:ext uri="{FF2B5EF4-FFF2-40B4-BE49-F238E27FC236}">
                  <a16:creationId xmlns:a16="http://schemas.microsoft.com/office/drawing/2014/main" id="{5BD85DAE-4E0B-7325-F2B6-952D2602EDB5}"/>
                </a:ext>
              </a:extLst>
            </p:cNvPr>
            <p:cNvSpPr/>
            <p:nvPr>
              <p:custDataLst>
                <p:tags r:id="rId3"/>
              </p:custDataLst>
            </p:nvPr>
          </p:nvSpPr>
          <p:spPr>
            <a:xfrm>
              <a:off x="1510" y="2629"/>
              <a:ext cx="16500" cy="256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a:extLst>
                <a:ext uri="{FF2B5EF4-FFF2-40B4-BE49-F238E27FC236}">
                  <a16:creationId xmlns:a16="http://schemas.microsoft.com/office/drawing/2014/main" id="{6A2F20A2-D865-3410-F5B0-171B0A4A97D9}"/>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自行车</a:t>
              </a:r>
            </a:p>
          </p:txBody>
        </p:sp>
        <p:sp>
          <p:nvSpPr>
            <p:cNvPr id="22" name="文本框 21">
              <a:extLst>
                <a:ext uri="{FF2B5EF4-FFF2-40B4-BE49-F238E27FC236}">
                  <a16:creationId xmlns:a16="http://schemas.microsoft.com/office/drawing/2014/main" id="{2C21A876-F0BB-B98B-E336-7DBB97A77CAB}"/>
                </a:ext>
              </a:extLst>
            </p:cNvPr>
            <p:cNvSpPr txBox="1"/>
            <p:nvPr>
              <p:custDataLst>
                <p:tags r:id="rId5"/>
              </p:custDataLst>
            </p:nvPr>
          </p:nvSpPr>
          <p:spPr>
            <a:xfrm>
              <a:off x="1803" y="3262"/>
              <a:ext cx="15958" cy="1791"/>
            </a:xfrm>
            <a:prstGeom prst="rect">
              <a:avLst/>
            </a:prstGeom>
            <a:noFill/>
          </p:spPr>
          <p:txBody>
            <a:bodyPr wrap="square" rtlCol="0" anchor="t">
              <a:spAutoFit/>
            </a:bodyPr>
            <a:lstStyle/>
            <a:p>
              <a:pPr marL="0" lvl="1" indent="457200" algn="l"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自行车被盗是社会的一大公害，校园内也不例外，学生一定要加强对自行车的保管。要安装防盗车锁，养成随停随锁的习惯。窃贼一般采取“撬”“套”“剪”等手法盗车，因此同学们要购买和安装比较牢固的车锁。离开时，哪怕是离开一小会，也不要嫌麻烦，随时随地锁车。</a:t>
              </a:r>
            </a:p>
          </p:txBody>
        </p:sp>
      </p:grpSp>
    </p:spTree>
    <p:extLst>
      <p:ext uri="{BB962C8B-B14F-4D97-AF65-F5344CB8AC3E}">
        <p14:creationId xmlns:p14="http://schemas.microsoft.com/office/powerpoint/2010/main" val="242668053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trips(down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60EE8-3422-597D-50C5-D01EDF165C0D}"/>
            </a:ext>
          </a:extLst>
        </p:cNvPr>
        <p:cNvGrpSpPr/>
        <p:nvPr/>
      </p:nvGrpSpPr>
      <p:grpSpPr>
        <a:xfrm>
          <a:off x="0" y="0"/>
          <a:ext cx="0" cy="0"/>
          <a:chOff x="0" y="0"/>
          <a:chExt cx="0" cy="0"/>
        </a:xfrm>
      </p:grpSpPr>
      <p:sp>
        <p:nvSpPr>
          <p:cNvPr id="6" name="1">
            <a:extLst>
              <a:ext uri="{FF2B5EF4-FFF2-40B4-BE49-F238E27FC236}">
                <a16:creationId xmlns:a16="http://schemas.microsoft.com/office/drawing/2014/main" id="{711ACC86-10EA-90A1-0D0C-E673548BBEE2}"/>
              </a:ext>
            </a:extLst>
          </p:cNvPr>
          <p:cNvSpPr txBox="1"/>
          <p:nvPr>
            <p:custDataLst>
              <p:tags r:id="rId1"/>
            </p:custDataLst>
          </p:nvPr>
        </p:nvSpPr>
        <p:spPr>
          <a:xfrm>
            <a:off x="592455" y="372540"/>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四、校园公共场所的防盗提示</a:t>
            </a:r>
          </a:p>
        </p:txBody>
      </p:sp>
      <p:grpSp>
        <p:nvGrpSpPr>
          <p:cNvPr id="17" name="组合 16">
            <a:extLst>
              <a:ext uri="{FF2B5EF4-FFF2-40B4-BE49-F238E27FC236}">
                <a16:creationId xmlns:a16="http://schemas.microsoft.com/office/drawing/2014/main" id="{9AEBA705-D244-A08C-84D6-AA8791271C6F}"/>
              </a:ext>
            </a:extLst>
          </p:cNvPr>
          <p:cNvGrpSpPr/>
          <p:nvPr/>
        </p:nvGrpSpPr>
        <p:grpSpPr>
          <a:xfrm>
            <a:off x="732829" y="1587764"/>
            <a:ext cx="10713720" cy="2001800"/>
            <a:chOff x="1586" y="5348"/>
            <a:chExt cx="16872" cy="4008"/>
          </a:xfrm>
        </p:grpSpPr>
        <p:sp>
          <p:nvSpPr>
            <p:cNvPr id="8" name="圆角矩形 7">
              <a:extLst>
                <a:ext uri="{FF2B5EF4-FFF2-40B4-BE49-F238E27FC236}">
                  <a16:creationId xmlns:a16="http://schemas.microsoft.com/office/drawing/2014/main" id="{74810416-CB56-3909-F830-8F63F3F80C62}"/>
                </a:ext>
              </a:extLst>
            </p:cNvPr>
            <p:cNvSpPr/>
            <p:nvPr>
              <p:custDataLst>
                <p:tags r:id="rId5"/>
              </p:custDataLst>
            </p:nvPr>
          </p:nvSpPr>
          <p:spPr>
            <a:xfrm>
              <a:off x="1586" y="5832"/>
              <a:ext cx="16872" cy="3524"/>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E4669D0-15A0-F0EB-AE27-134CE00A79FA}"/>
                </a:ext>
              </a:extLst>
            </p:cNvPr>
            <p:cNvSpPr txBox="1"/>
            <p:nvPr/>
          </p:nvSpPr>
          <p:spPr>
            <a:xfrm>
              <a:off x="1808" y="6262"/>
              <a:ext cx="16353" cy="2791"/>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日常宿舍盗窃案中，经常发现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个常见的安全隐患：一是宿舍里存放大量现金和贵重物品；二是在宿舍里留宿外人，宿舍钥匙随意外借；三是发现宿舍同学有偷盗嫌疑，碍于面子没有及时举报，甚至刻意帮助隐瞒。许多盗窃案件的发生，就是因为有些学生自己不严格遵守校规校纪，没有防范意识，给他人以可乘之机造成的。</a:t>
              </a:r>
            </a:p>
          </p:txBody>
        </p:sp>
        <p:sp>
          <p:nvSpPr>
            <p:cNvPr id="15" name="圆角矩形 14">
              <a:extLst>
                <a:ext uri="{FF2B5EF4-FFF2-40B4-BE49-F238E27FC236}">
                  <a16:creationId xmlns:a16="http://schemas.microsoft.com/office/drawing/2014/main" id="{1A2C9178-2E11-0477-A879-E989A60D84B1}"/>
                </a:ext>
              </a:extLst>
            </p:cNvPr>
            <p:cNvSpPr/>
            <p:nvPr>
              <p:custDataLst>
                <p:tags r:id="rId6"/>
              </p:custDataLst>
            </p:nvPr>
          </p:nvSpPr>
          <p:spPr>
            <a:xfrm>
              <a:off x="6469" y="5348"/>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A0B97437-1A7F-E9BB-7297-F54A60957816}"/>
                </a:ext>
              </a:extLst>
            </p:cNvPr>
            <p:cNvSpPr txBox="1"/>
            <p:nvPr>
              <p:custDataLst>
                <p:tags r:id="rId7"/>
              </p:custDataLst>
            </p:nvPr>
          </p:nvSpPr>
          <p:spPr>
            <a:xfrm>
              <a:off x="7728" y="5418"/>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宿舍财物安全提示</a:t>
              </a:r>
            </a:p>
          </p:txBody>
        </p:sp>
      </p:grpSp>
      <p:grpSp>
        <p:nvGrpSpPr>
          <p:cNvPr id="31" name="组合 30">
            <a:extLst>
              <a:ext uri="{FF2B5EF4-FFF2-40B4-BE49-F238E27FC236}">
                <a16:creationId xmlns:a16="http://schemas.microsoft.com/office/drawing/2014/main" id="{1FCE6DC3-C8AF-799A-D164-A0ABA560350F}"/>
              </a:ext>
            </a:extLst>
          </p:cNvPr>
          <p:cNvGrpSpPr/>
          <p:nvPr/>
        </p:nvGrpSpPr>
        <p:grpSpPr>
          <a:xfrm>
            <a:off x="732829" y="3752596"/>
            <a:ext cx="10713720" cy="2371394"/>
            <a:chOff x="1526" y="5257"/>
            <a:chExt cx="16872" cy="4748"/>
          </a:xfrm>
        </p:grpSpPr>
        <p:sp>
          <p:nvSpPr>
            <p:cNvPr id="38" name="圆角矩形 7">
              <a:extLst>
                <a:ext uri="{FF2B5EF4-FFF2-40B4-BE49-F238E27FC236}">
                  <a16:creationId xmlns:a16="http://schemas.microsoft.com/office/drawing/2014/main" id="{9A9998BE-3C02-0CA7-9A4D-81C2F9684FDA}"/>
                </a:ext>
              </a:extLst>
            </p:cNvPr>
            <p:cNvSpPr/>
            <p:nvPr>
              <p:custDataLst>
                <p:tags r:id="rId2"/>
              </p:custDataLst>
            </p:nvPr>
          </p:nvSpPr>
          <p:spPr>
            <a:xfrm>
              <a:off x="1526" y="5832"/>
              <a:ext cx="16872" cy="417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6B718D67-739E-E356-6B5E-DE09068B3DB3}"/>
                </a:ext>
              </a:extLst>
            </p:cNvPr>
            <p:cNvSpPr txBox="1"/>
            <p:nvPr/>
          </p:nvSpPr>
          <p:spPr>
            <a:xfrm>
              <a:off x="1809" y="6253"/>
              <a:ext cx="16292" cy="3456"/>
            </a:xfrm>
            <a:prstGeom prst="rect">
              <a:avLst/>
            </a:prstGeom>
            <a:noFill/>
          </p:spPr>
          <p:txBody>
            <a:bodyPr wrap="square" rtlCol="0" anchor="t">
              <a:spAutoFit/>
            </a:bodyPr>
            <a:lstStyle/>
            <a:p>
              <a:pPr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严格遵守教室、图书馆的规章制度。</a:t>
              </a:r>
            </a:p>
            <a:p>
              <a:pPr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即使短时间离开，也要把贵重物品随身带走，或交由可靠的同学帮忙照看，以免被犯罪分子乘机窃走。千万不要存有侥幸心理，否则案发就在眼前。</a:t>
              </a:r>
            </a:p>
            <a:p>
              <a:pPr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尽量不要在书包内存放大量现金，以减少别有用心之人的注意力。</a:t>
              </a:r>
            </a:p>
            <a:p>
              <a:pPr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衣服不能随意搭在椅子上，特别是装有现金或贵重物品时，更加应该注意，以防盗贼顺手牵羊。</a:t>
              </a:r>
            </a:p>
          </p:txBody>
        </p:sp>
        <p:sp>
          <p:nvSpPr>
            <p:cNvPr id="40" name="圆角矩形 14">
              <a:extLst>
                <a:ext uri="{FF2B5EF4-FFF2-40B4-BE49-F238E27FC236}">
                  <a16:creationId xmlns:a16="http://schemas.microsoft.com/office/drawing/2014/main" id="{86683EE8-E23D-B872-F4CD-2F781F425B06}"/>
                </a:ext>
              </a:extLst>
            </p:cNvPr>
            <p:cNvSpPr/>
            <p:nvPr>
              <p:custDataLst>
                <p:tags r:id="rId3"/>
              </p:custDataLst>
            </p:nvPr>
          </p:nvSpPr>
          <p:spPr>
            <a:xfrm>
              <a:off x="6454" y="5257"/>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BE78002E-0A93-9762-DD4B-BE9A05B14F1B}"/>
                </a:ext>
              </a:extLst>
            </p:cNvPr>
            <p:cNvSpPr txBox="1"/>
            <p:nvPr>
              <p:custDataLst>
                <p:tags r:id="rId4"/>
              </p:custDataLst>
            </p:nvPr>
          </p:nvSpPr>
          <p:spPr>
            <a:xfrm>
              <a:off x="7713" y="5327"/>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教室、图书馆</a:t>
              </a:r>
            </a:p>
          </p:txBody>
        </p:sp>
      </p:grpSp>
    </p:spTree>
    <p:extLst>
      <p:ext uri="{BB962C8B-B14F-4D97-AF65-F5344CB8AC3E}">
        <p14:creationId xmlns:p14="http://schemas.microsoft.com/office/powerpoint/2010/main" val="1513559409"/>
      </p:ext>
    </p:extLst>
  </p:cSld>
  <p:clrMapOvr>
    <a:masterClrMapping/>
  </p:clrMapOvr>
  <p:transition spd="slow" advTm="4000">
    <p:wip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85E8D-43D2-9536-E181-568BE1A48F13}"/>
            </a:ext>
          </a:extLst>
        </p:cNvPr>
        <p:cNvGrpSpPr/>
        <p:nvPr/>
      </p:nvGrpSpPr>
      <p:grpSpPr>
        <a:xfrm>
          <a:off x="0" y="0"/>
          <a:ext cx="0" cy="0"/>
          <a:chOff x="0" y="0"/>
          <a:chExt cx="0" cy="0"/>
        </a:xfrm>
      </p:grpSpPr>
      <p:sp>
        <p:nvSpPr>
          <p:cNvPr id="6" name="1">
            <a:extLst>
              <a:ext uri="{FF2B5EF4-FFF2-40B4-BE49-F238E27FC236}">
                <a16:creationId xmlns:a16="http://schemas.microsoft.com/office/drawing/2014/main" id="{92BBD44A-1B48-7FC3-1A20-375A7D200550}"/>
              </a:ext>
            </a:extLst>
          </p:cNvPr>
          <p:cNvSpPr txBox="1"/>
          <p:nvPr>
            <p:custDataLst>
              <p:tags r:id="rId1"/>
            </p:custDataLst>
          </p:nvPr>
        </p:nvSpPr>
        <p:spPr>
          <a:xfrm>
            <a:off x="592455" y="372540"/>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四、校园公共场所的防盗提示</a:t>
            </a:r>
          </a:p>
        </p:txBody>
      </p:sp>
      <p:grpSp>
        <p:nvGrpSpPr>
          <p:cNvPr id="17" name="组合 16">
            <a:extLst>
              <a:ext uri="{FF2B5EF4-FFF2-40B4-BE49-F238E27FC236}">
                <a16:creationId xmlns:a16="http://schemas.microsoft.com/office/drawing/2014/main" id="{DB8F5A62-259C-99F6-07C9-7CF2A2F8433F}"/>
              </a:ext>
            </a:extLst>
          </p:cNvPr>
          <p:cNvGrpSpPr/>
          <p:nvPr/>
        </p:nvGrpSpPr>
        <p:grpSpPr>
          <a:xfrm>
            <a:off x="732829" y="1478707"/>
            <a:ext cx="10713720" cy="2649591"/>
            <a:chOff x="1586" y="5348"/>
            <a:chExt cx="16872" cy="5305"/>
          </a:xfrm>
        </p:grpSpPr>
        <p:sp>
          <p:nvSpPr>
            <p:cNvPr id="8" name="圆角矩形 7">
              <a:extLst>
                <a:ext uri="{FF2B5EF4-FFF2-40B4-BE49-F238E27FC236}">
                  <a16:creationId xmlns:a16="http://schemas.microsoft.com/office/drawing/2014/main" id="{F0098ED3-3481-E255-1C93-3AD0FCC2F35B}"/>
                </a:ext>
              </a:extLst>
            </p:cNvPr>
            <p:cNvSpPr/>
            <p:nvPr>
              <p:custDataLst>
                <p:tags r:id="rId5"/>
              </p:custDataLst>
            </p:nvPr>
          </p:nvSpPr>
          <p:spPr>
            <a:xfrm>
              <a:off x="1586" y="5968"/>
              <a:ext cx="16872" cy="4685"/>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E35CAEE7-B55C-7C4B-F8AB-BA1A39AFF892}"/>
                </a:ext>
              </a:extLst>
            </p:cNvPr>
            <p:cNvSpPr txBox="1"/>
            <p:nvPr/>
          </p:nvSpPr>
          <p:spPr>
            <a:xfrm>
              <a:off x="1808" y="6262"/>
              <a:ext cx="16353" cy="4122"/>
            </a:xfrm>
            <a:prstGeom prst="rect">
              <a:avLst/>
            </a:prstGeom>
            <a:noFill/>
          </p:spPr>
          <p:txBody>
            <a:bodyPr wrap="square" rtlCol="0" anchor="t">
              <a:spAutoFit/>
            </a:bodyPr>
            <a:lstStyle/>
            <a:p>
              <a:pPr lvl="0" indent="457200" algn="just" fontAlgn="auto">
                <a:lnSpc>
                  <a:spcPct val="120000"/>
                </a:lnSpc>
                <a:buClrTx/>
                <a:buSzTx/>
                <a:buFontTx/>
                <a:buNone/>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尽可能不携带过多现金、贵重物品。</a:t>
              </a:r>
            </a:p>
            <a:p>
              <a:pPr lvl="0" indent="457200" algn="just" fontAlgn="auto">
                <a:lnSpc>
                  <a:spcPct val="120000"/>
                </a:lnSpc>
                <a:buClrTx/>
                <a:buSzTx/>
                <a:buFontTx/>
                <a:buNone/>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有物品存放处的，应将物品锁在物品存放柜内保管；如无保管处，则应把物品集中起来，放于显眼处或者轮流看管，切不可随意乱放。</a:t>
              </a:r>
            </a:p>
            <a:p>
              <a:pPr lvl="0" indent="457200" algn="just" fontAlgn="auto">
                <a:lnSpc>
                  <a:spcPct val="120000"/>
                </a:lnSpc>
                <a:buClrTx/>
                <a:buSzTx/>
                <a:buFontTx/>
                <a:buNone/>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对形迹可疑的人应提高警惕。发现东张西望或者在别人物品周围徘徊的人，要特别注意，必要时可上前进行询问，但需注意措辞与语气。</a:t>
              </a:r>
            </a:p>
            <a:p>
              <a:pPr lvl="0" indent="457200" algn="just" fontAlgn="auto">
                <a:lnSpc>
                  <a:spcPct val="120000"/>
                </a:lnSpc>
                <a:buClrTx/>
                <a:buSzTx/>
                <a:buFontTx/>
                <a:buNone/>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离开体育场馆前，应清点物品。发现物品被盗或者丢失时，及时向保卫部门报告。</a:t>
              </a:r>
            </a:p>
          </p:txBody>
        </p:sp>
        <p:sp>
          <p:nvSpPr>
            <p:cNvPr id="15" name="圆角矩形 14">
              <a:extLst>
                <a:ext uri="{FF2B5EF4-FFF2-40B4-BE49-F238E27FC236}">
                  <a16:creationId xmlns:a16="http://schemas.microsoft.com/office/drawing/2014/main" id="{4D0167C2-A759-EFB3-38BC-FFD37683F57D}"/>
                </a:ext>
              </a:extLst>
            </p:cNvPr>
            <p:cNvSpPr/>
            <p:nvPr>
              <p:custDataLst>
                <p:tags r:id="rId6"/>
              </p:custDataLst>
            </p:nvPr>
          </p:nvSpPr>
          <p:spPr>
            <a:xfrm>
              <a:off x="6469" y="5348"/>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0F253CB0-6136-DDEB-41DA-88B25E8BD7C6}"/>
                </a:ext>
              </a:extLst>
            </p:cNvPr>
            <p:cNvSpPr txBox="1"/>
            <p:nvPr>
              <p:custDataLst>
                <p:tags r:id="rId7"/>
              </p:custDataLst>
            </p:nvPr>
          </p:nvSpPr>
          <p:spPr>
            <a:xfrm>
              <a:off x="7728" y="5418"/>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体育场馆</a:t>
              </a:r>
            </a:p>
          </p:txBody>
        </p:sp>
      </p:grpSp>
      <p:grpSp>
        <p:nvGrpSpPr>
          <p:cNvPr id="31" name="组合 30">
            <a:extLst>
              <a:ext uri="{FF2B5EF4-FFF2-40B4-BE49-F238E27FC236}">
                <a16:creationId xmlns:a16="http://schemas.microsoft.com/office/drawing/2014/main" id="{5E7D4C6D-C5D5-58FD-9B6F-9DF8F31DCC51}"/>
              </a:ext>
            </a:extLst>
          </p:cNvPr>
          <p:cNvGrpSpPr/>
          <p:nvPr/>
        </p:nvGrpSpPr>
        <p:grpSpPr>
          <a:xfrm>
            <a:off x="739179" y="4348215"/>
            <a:ext cx="10713720" cy="1993809"/>
            <a:chOff x="1536" y="5257"/>
            <a:chExt cx="16872" cy="3992"/>
          </a:xfrm>
        </p:grpSpPr>
        <p:sp>
          <p:nvSpPr>
            <p:cNvPr id="38" name="圆角矩形 7">
              <a:extLst>
                <a:ext uri="{FF2B5EF4-FFF2-40B4-BE49-F238E27FC236}">
                  <a16:creationId xmlns:a16="http://schemas.microsoft.com/office/drawing/2014/main" id="{C99CA921-703C-1DF7-F6B4-7C6BC1AF1C56}"/>
                </a:ext>
              </a:extLst>
            </p:cNvPr>
            <p:cNvSpPr/>
            <p:nvPr>
              <p:custDataLst>
                <p:tags r:id="rId2"/>
              </p:custDataLst>
            </p:nvPr>
          </p:nvSpPr>
          <p:spPr>
            <a:xfrm>
              <a:off x="1536" y="5832"/>
              <a:ext cx="16872" cy="3417"/>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FC5D5C86-A337-80F5-C656-3B65170FD4CD}"/>
                </a:ext>
              </a:extLst>
            </p:cNvPr>
            <p:cNvSpPr txBox="1"/>
            <p:nvPr/>
          </p:nvSpPr>
          <p:spPr>
            <a:xfrm>
              <a:off x="1809" y="6253"/>
              <a:ext cx="16292" cy="2791"/>
            </a:xfrm>
            <a:prstGeom prst="rect">
              <a:avLst/>
            </a:prstGeom>
            <a:noFill/>
          </p:spPr>
          <p:txBody>
            <a:bodyPr wrap="square" rtlCol="0" anchor="t">
              <a:spAutoFit/>
            </a:bodyPr>
            <a:lstStyle/>
            <a:p>
              <a:pPr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排队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特别是给饭卡充值</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时，应提高警惕，保护好自己的钱财和贵重物品。</a:t>
              </a:r>
            </a:p>
            <a:p>
              <a:pPr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随身携带的物品不要随意置于饭桌上，离开时应记得把物品带走。</a:t>
              </a:r>
            </a:p>
            <a:p>
              <a:pPr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饭卡不能随手置于饭桌上，必要时可设置单次最高消费额。若发现饭卡丢失，应立即去卡务中心挂失并补办。</a:t>
              </a:r>
            </a:p>
          </p:txBody>
        </p:sp>
        <p:sp>
          <p:nvSpPr>
            <p:cNvPr id="40" name="圆角矩形 14">
              <a:extLst>
                <a:ext uri="{FF2B5EF4-FFF2-40B4-BE49-F238E27FC236}">
                  <a16:creationId xmlns:a16="http://schemas.microsoft.com/office/drawing/2014/main" id="{6B4D1D84-343C-2B6A-B531-1026FE49592A}"/>
                </a:ext>
              </a:extLst>
            </p:cNvPr>
            <p:cNvSpPr/>
            <p:nvPr>
              <p:custDataLst>
                <p:tags r:id="rId3"/>
              </p:custDataLst>
            </p:nvPr>
          </p:nvSpPr>
          <p:spPr>
            <a:xfrm>
              <a:off x="6454" y="5257"/>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57059A46-5914-9AEC-A6FD-D2FE52C6F335}"/>
                </a:ext>
              </a:extLst>
            </p:cNvPr>
            <p:cNvSpPr txBox="1"/>
            <p:nvPr>
              <p:custDataLst>
                <p:tags r:id="rId4"/>
              </p:custDataLst>
            </p:nvPr>
          </p:nvSpPr>
          <p:spPr>
            <a:xfrm>
              <a:off x="7713" y="5327"/>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食堂</a:t>
              </a:r>
            </a:p>
          </p:txBody>
        </p:sp>
      </p:grpSp>
    </p:spTree>
    <p:extLst>
      <p:ext uri="{BB962C8B-B14F-4D97-AF65-F5344CB8AC3E}">
        <p14:creationId xmlns:p14="http://schemas.microsoft.com/office/powerpoint/2010/main" val="3466517037"/>
      </p:ext>
    </p:extLst>
  </p:cSld>
  <p:clrMapOvr>
    <a:masterClrMapping/>
  </p:clrMapOvr>
  <p:transition spd="slow" advTm="4000">
    <p:wip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四、校园公共场所的防盗提示</a:t>
            </a:r>
          </a:p>
        </p:txBody>
      </p:sp>
      <p:grpSp>
        <p:nvGrpSpPr>
          <p:cNvPr id="17" name="组合 16"/>
          <p:cNvGrpSpPr/>
          <p:nvPr/>
        </p:nvGrpSpPr>
        <p:grpSpPr>
          <a:xfrm>
            <a:off x="872172" y="1558095"/>
            <a:ext cx="10447655" cy="4691843"/>
            <a:chOff x="1585" y="4938"/>
            <a:chExt cx="16453" cy="9394"/>
          </a:xfrm>
        </p:grpSpPr>
        <p:sp>
          <p:nvSpPr>
            <p:cNvPr id="8" name="圆角矩形 7"/>
            <p:cNvSpPr/>
            <p:nvPr>
              <p:custDataLst>
                <p:tags r:id="rId2"/>
              </p:custDataLst>
            </p:nvPr>
          </p:nvSpPr>
          <p:spPr>
            <a:xfrm>
              <a:off x="1585" y="5832"/>
              <a:ext cx="16453" cy="850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800" y="6434"/>
              <a:ext cx="9522" cy="7574"/>
            </a:xfrm>
            <a:prstGeom prst="rect">
              <a:avLst/>
            </a:prstGeom>
            <a:noFill/>
          </p:spPr>
          <p:txBody>
            <a:bodyPr wrap="square" rtlCol="0" anchor="t">
              <a:spAutoFit/>
            </a:bodyPr>
            <a:lstStyle/>
            <a:p>
              <a:pPr lvl="0" indent="457200" algn="just" fontAlgn="auto">
                <a:lnSpc>
                  <a:spcPct val="150000"/>
                </a:lnSpc>
                <a:buClrTx/>
                <a:buSzTx/>
                <a:buFontTx/>
                <a:buNone/>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最好邀请同伴一起去，其中一个人在柜台前办理存取钱手续；另外一个在后面照应。</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a:p>
              <a:pPr lvl="0" indent="457200" algn="just" fontAlgn="auto">
                <a:lnSpc>
                  <a:spcPct val="150000"/>
                </a:lnSpc>
                <a:buClrTx/>
                <a:buSzTx/>
                <a:buFontTx/>
                <a:buNone/>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需要输入密码的时候，一定要观察一下周围的环境，要用手臂等部位遮挡其他人的视线。</a:t>
              </a:r>
            </a:p>
            <a:p>
              <a:pPr lvl="0" indent="457200" algn="just" fontAlgn="auto">
                <a:lnSpc>
                  <a:spcPct val="150000"/>
                </a:lnSpc>
                <a:buClrTx/>
                <a:buSzTx/>
                <a:buFontTx/>
                <a:buNone/>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存取钱时，如遇到突发状况或者不明白的事情时，应询问银行的工作人员，尽量避免与周围的陌生人搭讪。</a:t>
              </a:r>
            </a:p>
            <a:p>
              <a:pPr lvl="0" indent="457200" algn="just" fontAlgn="auto">
                <a:lnSpc>
                  <a:spcPct val="150000"/>
                </a:lnSpc>
                <a:buClrTx/>
                <a:buSzTx/>
                <a:buFontTx/>
                <a:buNone/>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如果银行离学校比较远，再加上现金数额比较大的情况时，切不可在外长时间游走，应快速赶回学校，确保人身与财物的安全。</a:t>
              </a:r>
            </a:p>
          </p:txBody>
        </p:sp>
        <p:sp>
          <p:nvSpPr>
            <p:cNvPr id="15" name="圆角矩形 14"/>
            <p:cNvSpPr/>
            <p:nvPr>
              <p:custDataLst>
                <p:tags r:id="rId3"/>
              </p:custDataLst>
            </p:nvPr>
          </p:nvSpPr>
          <p:spPr>
            <a:xfrm>
              <a:off x="5174" y="4938"/>
              <a:ext cx="7016" cy="1253"/>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p:cNvSpPr txBox="1"/>
            <p:nvPr>
              <p:custDataLst>
                <p:tags r:id="rId4"/>
              </p:custDataLst>
            </p:nvPr>
          </p:nvSpPr>
          <p:spPr>
            <a:xfrm>
              <a:off x="5511" y="5191"/>
              <a:ext cx="6342"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五</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存取钱</a:t>
              </a:r>
            </a:p>
          </p:txBody>
        </p:sp>
      </p:grpSp>
      <p:pic>
        <p:nvPicPr>
          <p:cNvPr id="3" name="图片 2">
            <a:extLst>
              <a:ext uri="{FF2B5EF4-FFF2-40B4-BE49-F238E27FC236}">
                <a16:creationId xmlns:a16="http://schemas.microsoft.com/office/drawing/2014/main" id="{99872C4B-74CD-3234-7368-4F2361272A64}"/>
              </a:ext>
            </a:extLst>
          </p:cNvPr>
          <p:cNvPicPr>
            <a:picLocks noChangeAspect="1"/>
          </p:cNvPicPr>
          <p:nvPr/>
        </p:nvPicPr>
        <p:blipFill rotWithShape="1">
          <a:blip r:embed="rId6"/>
          <a:srcRect r="31439"/>
          <a:stretch/>
        </p:blipFill>
        <p:spPr>
          <a:xfrm>
            <a:off x="7295446" y="2305273"/>
            <a:ext cx="3887858" cy="3782841"/>
          </a:xfrm>
          <a:prstGeom prst="rect">
            <a:avLst/>
          </a:prstGeom>
        </p:spPr>
      </p:pic>
    </p:spTree>
  </p:cSld>
  <p:clrMapOvr>
    <a:masterClrMapping/>
  </p:clrMapOvr>
  <p:transition spd="slow" advTm="4000">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BC56B-13FF-5825-2876-8C889D65691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095A4BB-B967-D6C5-9EE1-2AF6A6EAAEF2}"/>
              </a:ext>
            </a:extLst>
          </p:cNvPr>
          <p:cNvGrpSpPr/>
          <p:nvPr/>
        </p:nvGrpSpPr>
        <p:grpSpPr>
          <a:xfrm>
            <a:off x="723900" y="1251585"/>
            <a:ext cx="10744200" cy="5250180"/>
            <a:chOff x="1112" y="2325"/>
            <a:chExt cx="16920" cy="8268"/>
          </a:xfrm>
        </p:grpSpPr>
        <p:sp>
          <p:nvSpPr>
            <p:cNvPr id="7" name="直角三角形 6">
              <a:extLst>
                <a:ext uri="{FF2B5EF4-FFF2-40B4-BE49-F238E27FC236}">
                  <a16:creationId xmlns:a16="http://schemas.microsoft.com/office/drawing/2014/main" id="{81CFC41C-02FA-CCFC-C69F-C6C65760E8F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5BD3064-988F-BAF7-8934-A8109D8765FA}"/>
                </a:ext>
              </a:extLst>
            </p:cNvPr>
            <p:cNvSpPr/>
            <p:nvPr>
              <p:custDataLst>
                <p:tags r:id="rId3"/>
              </p:custDataLst>
            </p:nvPr>
          </p:nvSpPr>
          <p:spPr>
            <a:xfrm>
              <a:off x="1532" y="2572"/>
              <a:ext cx="16500" cy="802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3D771457-0821-4814-BEA6-F2B4E71DC0EC}"/>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脱离电源</a:t>
              </a:r>
            </a:p>
          </p:txBody>
        </p:sp>
        <p:sp>
          <p:nvSpPr>
            <p:cNvPr id="2" name="文本框 1">
              <a:extLst>
                <a:ext uri="{FF2B5EF4-FFF2-40B4-BE49-F238E27FC236}">
                  <a16:creationId xmlns:a16="http://schemas.microsoft.com/office/drawing/2014/main" id="{2F027667-8370-CAD1-CA7C-1FD47D65EC83}"/>
                </a:ext>
              </a:extLst>
            </p:cNvPr>
            <p:cNvSpPr txBox="1"/>
            <p:nvPr>
              <p:custDataLst>
                <p:tags r:id="rId5"/>
              </p:custDataLst>
            </p:nvPr>
          </p:nvSpPr>
          <p:spPr>
            <a:xfrm>
              <a:off x="1904" y="3171"/>
              <a:ext cx="15755" cy="726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⑥在家中要注意下列问题：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742950" lvl="2" indent="-285750" algn="just">
                <a:lnSpc>
                  <a:spcPct val="150000"/>
                </a:lnSpc>
                <a:buFont typeface="Arial" panose="020B0604020202020204" pitchFamily="34" charset="0"/>
                <a:buChar cha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墙壁上的插座不要安得太低，以免孩子乱拔插座而触电；</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742950" lvl="2" indent="-285750" algn="just">
                <a:lnSpc>
                  <a:spcPct val="150000"/>
                </a:lnSpc>
                <a:buFont typeface="Arial" panose="020B0604020202020204" pitchFamily="34" charset="0"/>
                <a:buChar cha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要教育孩子懂得触电的危险，远离电源线、开关、插头等；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742950" lvl="2" indent="-285750" algn="just">
                <a:lnSpc>
                  <a:spcPct val="150000"/>
                </a:lnSpc>
                <a:buFont typeface="Arial" panose="020B0604020202020204" pitchFamily="34" charset="0"/>
                <a:buChar cha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使用灯头开关的螺丝口电灯，灯头上应装保险圈，以免开关电灯时触碰到金属部分而发生意外，最好安装拉线开关，不直接在灯头上开、关电灯；</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742950" lvl="2" indent="-285750" algn="just">
                <a:lnSpc>
                  <a:spcPct val="150000"/>
                </a:lnSpc>
                <a:buFont typeface="Arial" panose="020B0604020202020204" pitchFamily="34" charset="0"/>
                <a:buChar cha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安装在墙壁上的扳钮式电源开关，损坏了要及时修理；</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742950" lvl="2" indent="-285750" algn="just">
                <a:lnSpc>
                  <a:spcPct val="150000"/>
                </a:lnSpc>
                <a:buFont typeface="Arial" panose="020B0604020202020204" pitchFamily="34" charset="0"/>
                <a:buChar cha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手上沾水时或出汗较多时不要拔、接电线插销，不要开启或关闭使用灯头开关的电灯；</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742950" lvl="2" indent="-285750" algn="just">
                <a:lnSpc>
                  <a:spcPct val="150000"/>
                </a:lnSpc>
                <a:buFont typeface="Arial" panose="020B0604020202020204" pitchFamily="34" charset="0"/>
                <a:buChar cha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安装炉子时不要使烟筒靠近电线，以免电线被烤焦而埋下隐患；</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742950" lvl="2" indent="-285750" algn="just">
                <a:lnSpc>
                  <a:spcPct val="150000"/>
                </a:lnSpc>
                <a:buFont typeface="Arial" panose="020B0604020202020204" pitchFamily="34" charset="0"/>
                <a:buChar cha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不要在电线上晒晾搭挂衣服、物品，晾晒衣物的绳子或铁丝，不要拴在安有电线的柱子上或离电线近的地方；</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742950" lvl="2" indent="-285750" algn="just">
                <a:lnSpc>
                  <a:spcPct val="150000"/>
                </a:lnSpc>
                <a:buFont typeface="Arial" panose="020B0604020202020204" pitchFamily="34" charset="0"/>
                <a:buChar cha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保险丝断了时不应用铁丝、铜丝、铝丝代替。</a:t>
              </a:r>
            </a:p>
          </p:txBody>
        </p:sp>
      </p:grpSp>
      <p:sp>
        <p:nvSpPr>
          <p:cNvPr id="4" name="1">
            <a:extLst>
              <a:ext uri="{FF2B5EF4-FFF2-40B4-BE49-F238E27FC236}">
                <a16:creationId xmlns:a16="http://schemas.microsoft.com/office/drawing/2014/main" id="{6381DC3F-9E98-B20F-9696-1F58E97376B3}"/>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一、触电</a:t>
            </a:r>
          </a:p>
        </p:txBody>
      </p:sp>
    </p:spTree>
    <p:extLst>
      <p:ext uri="{BB962C8B-B14F-4D97-AF65-F5344CB8AC3E}">
        <p14:creationId xmlns:p14="http://schemas.microsoft.com/office/powerpoint/2010/main" val="209728869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A695A-7941-446C-31FA-7E06B9ADA680}"/>
            </a:ext>
          </a:extLst>
        </p:cNvPr>
        <p:cNvGrpSpPr/>
        <p:nvPr/>
      </p:nvGrpSpPr>
      <p:grpSpPr>
        <a:xfrm>
          <a:off x="0" y="0"/>
          <a:ext cx="0" cy="0"/>
          <a:chOff x="0" y="0"/>
          <a:chExt cx="0" cy="0"/>
        </a:xfrm>
      </p:grpSpPr>
      <p:sp>
        <p:nvSpPr>
          <p:cNvPr id="6" name="1">
            <a:extLst>
              <a:ext uri="{FF2B5EF4-FFF2-40B4-BE49-F238E27FC236}">
                <a16:creationId xmlns:a16="http://schemas.microsoft.com/office/drawing/2014/main" id="{C737D355-A1AA-8153-658F-C8D4E4EAE49C}"/>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五、食物安全提示</a:t>
            </a:r>
          </a:p>
        </p:txBody>
      </p:sp>
      <p:grpSp>
        <p:nvGrpSpPr>
          <p:cNvPr id="4" name="组合 3">
            <a:extLst>
              <a:ext uri="{FF2B5EF4-FFF2-40B4-BE49-F238E27FC236}">
                <a16:creationId xmlns:a16="http://schemas.microsoft.com/office/drawing/2014/main" id="{EECCE61E-5A83-3DD0-B7EC-15A2AD2AEFF8}"/>
              </a:ext>
            </a:extLst>
          </p:cNvPr>
          <p:cNvGrpSpPr/>
          <p:nvPr/>
        </p:nvGrpSpPr>
        <p:grpSpPr>
          <a:xfrm>
            <a:off x="1028700" y="1475815"/>
            <a:ext cx="10134600" cy="4731219"/>
            <a:chOff x="1724" y="2228"/>
            <a:chExt cx="15960" cy="6397"/>
          </a:xfrm>
        </p:grpSpPr>
        <p:sp>
          <p:nvSpPr>
            <p:cNvPr id="58" name="圆角矩形 57">
              <a:extLst>
                <a:ext uri="{FF2B5EF4-FFF2-40B4-BE49-F238E27FC236}">
                  <a16:creationId xmlns:a16="http://schemas.microsoft.com/office/drawing/2014/main" id="{53BF30AB-E981-7D6D-3B52-5E5A21AC4056}"/>
                </a:ext>
              </a:extLst>
            </p:cNvPr>
            <p:cNvSpPr/>
            <p:nvPr>
              <p:custDataLst>
                <p:tags r:id="rId2"/>
              </p:custDataLst>
            </p:nvPr>
          </p:nvSpPr>
          <p:spPr>
            <a:xfrm>
              <a:off x="1724" y="2228"/>
              <a:ext cx="15960" cy="6397"/>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a:extLst>
                <a:ext uri="{FF2B5EF4-FFF2-40B4-BE49-F238E27FC236}">
                  <a16:creationId xmlns:a16="http://schemas.microsoft.com/office/drawing/2014/main" id="{73E3DE40-F0D3-D13D-D474-6C141AC4F074}"/>
                </a:ext>
              </a:extLst>
            </p:cNvPr>
            <p:cNvSpPr txBox="1"/>
            <p:nvPr>
              <p:custDataLst>
                <p:tags r:id="rId3"/>
              </p:custDataLst>
            </p:nvPr>
          </p:nvSpPr>
          <p:spPr>
            <a:xfrm>
              <a:off x="2160" y="2474"/>
              <a:ext cx="15088" cy="5905"/>
            </a:xfrm>
            <a:prstGeom prst="rect">
              <a:avLst/>
            </a:prstGeom>
            <a:noFill/>
          </p:spPr>
          <p:txBody>
            <a:bodyPr wrap="square" rtlCol="0" anchor="t">
              <a:noAutofit/>
            </a:bodyPr>
            <a:lstStyle/>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养成良好的卫生习惯，饭前便后要洗手。不良的个人卫生习惯会把致病菌从人体带到食物上去。比如，手上沾有致病菌，再去拿食物，污染了的食物就会进入消化道，就会引发细菌性食物中毒，从而引起腹泻。</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选择新鲜和安全的食品。购买食品时，要注意查看其感官性状是否有腐败变质；尤其是对小食品，不要只看其花花绿绿的诱人外表，而要查看其生产日期、保质期，是否有厂名、厂址、食品安全标识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(QS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等。不购买过期食品和没有厂名、厂址的产品。</a:t>
              </a: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食品在食用前要彻底清洁，生吃瓜果要洗净。因为瓜果蔬菜在生长过程中不仅会沾染病原体，还会残留农药、杀虫剂等，如果不清洗干净，不仅可使人染上疾病，还可能造成农药中毒。对于需要加热的食物要加热彻底，如菜豆和豆浆中含有皂甙等毒素，若不彻底加热会引起中毒。</a:t>
              </a: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尽量不吃剩饭菜。如需食用，应彻底加热。剩饭菜、剩点心、牛奶等都是细菌的良好培养基，不彻底加热会引起细菌性食物中毒。</a:t>
              </a:r>
            </a:p>
          </p:txBody>
        </p:sp>
      </p:grpSp>
    </p:spTree>
    <p:extLst>
      <p:ext uri="{BB962C8B-B14F-4D97-AF65-F5344CB8AC3E}">
        <p14:creationId xmlns:p14="http://schemas.microsoft.com/office/powerpoint/2010/main" val="2277602542"/>
      </p:ext>
    </p:extLst>
  </p:cSld>
  <p:clrMapOvr>
    <a:masterClrMapping/>
  </p:clrMapOvr>
  <p:transition spd="slow" advTm="4000">
    <p:wip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B49D8-B690-25EB-06CD-BF1D521F7215}"/>
            </a:ext>
          </a:extLst>
        </p:cNvPr>
        <p:cNvGrpSpPr/>
        <p:nvPr/>
      </p:nvGrpSpPr>
      <p:grpSpPr>
        <a:xfrm>
          <a:off x="0" y="0"/>
          <a:ext cx="0" cy="0"/>
          <a:chOff x="0" y="0"/>
          <a:chExt cx="0" cy="0"/>
        </a:xfrm>
      </p:grpSpPr>
      <p:sp>
        <p:nvSpPr>
          <p:cNvPr id="6" name="1">
            <a:extLst>
              <a:ext uri="{FF2B5EF4-FFF2-40B4-BE49-F238E27FC236}">
                <a16:creationId xmlns:a16="http://schemas.microsoft.com/office/drawing/2014/main" id="{4EEDB095-8F4C-236B-DD3A-406F41E7E32D}"/>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五、食物安全提示</a:t>
            </a:r>
          </a:p>
        </p:txBody>
      </p:sp>
      <p:grpSp>
        <p:nvGrpSpPr>
          <p:cNvPr id="4" name="组合 3">
            <a:extLst>
              <a:ext uri="{FF2B5EF4-FFF2-40B4-BE49-F238E27FC236}">
                <a16:creationId xmlns:a16="http://schemas.microsoft.com/office/drawing/2014/main" id="{325E1A20-F643-1555-429A-BDC6A65D2C1D}"/>
              </a:ext>
            </a:extLst>
          </p:cNvPr>
          <p:cNvGrpSpPr/>
          <p:nvPr/>
        </p:nvGrpSpPr>
        <p:grpSpPr>
          <a:xfrm>
            <a:off x="1028700" y="1475815"/>
            <a:ext cx="10134600" cy="4731219"/>
            <a:chOff x="1724" y="2228"/>
            <a:chExt cx="15960" cy="6397"/>
          </a:xfrm>
        </p:grpSpPr>
        <p:sp>
          <p:nvSpPr>
            <p:cNvPr id="58" name="圆角矩形 57">
              <a:extLst>
                <a:ext uri="{FF2B5EF4-FFF2-40B4-BE49-F238E27FC236}">
                  <a16:creationId xmlns:a16="http://schemas.microsoft.com/office/drawing/2014/main" id="{26CCB179-302F-4BF7-97A4-5D03517B5B28}"/>
                </a:ext>
              </a:extLst>
            </p:cNvPr>
            <p:cNvSpPr/>
            <p:nvPr>
              <p:custDataLst>
                <p:tags r:id="rId2"/>
              </p:custDataLst>
            </p:nvPr>
          </p:nvSpPr>
          <p:spPr>
            <a:xfrm>
              <a:off x="1724" y="2228"/>
              <a:ext cx="15960" cy="6397"/>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a:extLst>
                <a:ext uri="{FF2B5EF4-FFF2-40B4-BE49-F238E27FC236}">
                  <a16:creationId xmlns:a16="http://schemas.microsoft.com/office/drawing/2014/main" id="{9F754E19-143C-6311-C48B-B327E3A1B162}"/>
                </a:ext>
              </a:extLst>
            </p:cNvPr>
            <p:cNvSpPr txBox="1"/>
            <p:nvPr>
              <p:custDataLst>
                <p:tags r:id="rId3"/>
              </p:custDataLst>
            </p:nvPr>
          </p:nvSpPr>
          <p:spPr>
            <a:xfrm>
              <a:off x="2240" y="2719"/>
              <a:ext cx="7707" cy="5415"/>
            </a:xfrm>
            <a:prstGeom prst="rect">
              <a:avLst/>
            </a:prstGeom>
            <a:noFill/>
          </p:spPr>
          <p:txBody>
            <a:bodyPr wrap="square" rtlCol="0" anchor="t">
              <a:noAutofit/>
            </a:bodyPr>
            <a:lstStyle/>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不吃霉变的粮食、甘蔗、花生米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粒上有霉点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，因为其中所含的霉菌毒素会引起中毒。</a:t>
              </a: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警惕误食有毒有害物质引起中毒。装有消毒剂、杀虫剂或鼠药的容器用后一定要妥善处理，防止用来喝水或误用而引起中毒。</a:t>
              </a: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不到没有食品经营许可证的小摊贩处购买食物。</a:t>
              </a: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饮用符合卫生要求的饮用水。不喝生水或不洁净的水，最好是喝白开水。</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提倡体育锻炼，增强机体免疫力，抵御病原体的侵袭。</a:t>
              </a:r>
            </a:p>
          </p:txBody>
        </p:sp>
      </p:grpSp>
      <p:pic>
        <p:nvPicPr>
          <p:cNvPr id="2" name="图片 1">
            <a:extLst>
              <a:ext uri="{FF2B5EF4-FFF2-40B4-BE49-F238E27FC236}">
                <a16:creationId xmlns:a16="http://schemas.microsoft.com/office/drawing/2014/main" id="{DDB56537-99C3-6B93-4ED8-DE7A7734BF07}"/>
              </a:ext>
            </a:extLst>
          </p:cNvPr>
          <p:cNvPicPr>
            <a:picLocks noChangeAspect="1"/>
          </p:cNvPicPr>
          <p:nvPr/>
        </p:nvPicPr>
        <p:blipFill rotWithShape="1">
          <a:blip r:embed="rId5"/>
          <a:srcRect l="2816" r="4156"/>
          <a:stretch/>
        </p:blipFill>
        <p:spPr>
          <a:xfrm>
            <a:off x="6378837" y="1838958"/>
            <a:ext cx="4456803" cy="4004931"/>
          </a:xfrm>
          <a:prstGeom prst="rect">
            <a:avLst/>
          </a:prstGeom>
        </p:spPr>
      </p:pic>
    </p:spTree>
    <p:extLst>
      <p:ext uri="{BB962C8B-B14F-4D97-AF65-F5344CB8AC3E}">
        <p14:creationId xmlns:p14="http://schemas.microsoft.com/office/powerpoint/2010/main" val="2393619161"/>
      </p:ext>
    </p:extLst>
  </p:cSld>
  <p:clrMapOvr>
    <a:masterClrMapping/>
  </p:clrMapOvr>
  <p:transition spd="slow" advTm="4000">
    <p:wip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A8493-6CCA-2AC5-3C05-52B9B7859A6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1CD6B85-9509-25E8-4A57-388ACB7024C3}"/>
              </a:ext>
            </a:extLst>
          </p:cNvPr>
          <p:cNvGrpSpPr/>
          <p:nvPr/>
        </p:nvGrpSpPr>
        <p:grpSpPr>
          <a:xfrm>
            <a:off x="723900" y="1405666"/>
            <a:ext cx="10744200" cy="4785360"/>
            <a:chOff x="1112" y="2337"/>
            <a:chExt cx="16920" cy="7536"/>
          </a:xfrm>
        </p:grpSpPr>
        <p:sp>
          <p:nvSpPr>
            <p:cNvPr id="7" name="直角三角形 6">
              <a:extLst>
                <a:ext uri="{FF2B5EF4-FFF2-40B4-BE49-F238E27FC236}">
                  <a16:creationId xmlns:a16="http://schemas.microsoft.com/office/drawing/2014/main" id="{F8B519CF-4005-E15B-18AD-2402965213B5}"/>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845EBBC8-A12E-B7C4-82D7-4DB6AEBB257C}"/>
                </a:ext>
              </a:extLst>
            </p:cNvPr>
            <p:cNvSpPr/>
            <p:nvPr>
              <p:custDataLst>
                <p:tags r:id="rId3"/>
              </p:custDataLst>
            </p:nvPr>
          </p:nvSpPr>
          <p:spPr>
            <a:xfrm>
              <a:off x="1532" y="2639"/>
              <a:ext cx="16500" cy="723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3FB455C-86F5-D544-4249-70EA5C413529}"/>
                </a:ext>
              </a:extLst>
            </p:cNvPr>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运动前须知</a:t>
              </a:r>
            </a:p>
          </p:txBody>
        </p:sp>
        <p:sp>
          <p:nvSpPr>
            <p:cNvPr id="2" name="文本框 1">
              <a:extLst>
                <a:ext uri="{FF2B5EF4-FFF2-40B4-BE49-F238E27FC236}">
                  <a16:creationId xmlns:a16="http://schemas.microsoft.com/office/drawing/2014/main" id="{FA7640EA-C1C0-710E-AFD9-4E46C4E01118}"/>
                </a:ext>
              </a:extLst>
            </p:cNvPr>
            <p:cNvSpPr txBox="1"/>
            <p:nvPr>
              <p:custDataLst>
                <p:tags r:id="rId5"/>
              </p:custDataLst>
            </p:nvPr>
          </p:nvSpPr>
          <p:spPr>
            <a:xfrm>
              <a:off x="1803" y="3314"/>
              <a:ext cx="15809" cy="6328"/>
            </a:xfrm>
            <a:prstGeom prst="rect">
              <a:avLst/>
            </a:prstGeom>
            <a:noFill/>
          </p:spPr>
          <p:txBody>
            <a:bodyPr wrap="square" rtlCol="0" anchor="t">
              <a:spAutoFit/>
            </a:bodyPr>
            <a:lstStyle/>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注意饮食：避免于太饱或空腹时做运动。特别谨记要吃早餐，以免体力不支。</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游泳前不要喝过多饮料，以免因呕吐而哽噎。</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注意装备：穿着舒适和厚薄适中的运动衣服和鞋袜，即应选择尺码适合、鞋面柔软、鞋底可防滑和减震的运动鞋。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备足饮品以作补充。</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注意天气的变化，以免着凉或中暑。</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热身及伸展运动：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5~10min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的热身及伸展运动， 可减低受伤的机会。</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运动后的伸展运动：运动后应做缓和的静止前运动及重复伸展运动，使身体逐渐回复静止的状态。</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场地设备必须符合各项运动项目之规则，没有龟裂、不平整、松动、生锈等现象。</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规定有使用及管理办法，使用者与管理者均能确实遵守与执行。</a:t>
              </a:r>
            </a:p>
          </p:txBody>
        </p:sp>
      </p:grpSp>
      <p:sp>
        <p:nvSpPr>
          <p:cNvPr id="4" name="1">
            <a:extLst>
              <a:ext uri="{FF2B5EF4-FFF2-40B4-BE49-F238E27FC236}">
                <a16:creationId xmlns:a16="http://schemas.microsoft.com/office/drawing/2014/main" id="{E00D15D1-212E-502F-E2CF-CCE0C2796504}"/>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六、运动安全提示</a:t>
            </a:r>
          </a:p>
        </p:txBody>
      </p:sp>
    </p:spTree>
    <p:extLst>
      <p:ext uri="{BB962C8B-B14F-4D97-AF65-F5344CB8AC3E}">
        <p14:creationId xmlns:p14="http://schemas.microsoft.com/office/powerpoint/2010/main" val="204392900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B47AD-0D96-65ED-9791-4BCFEC153B5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DDD7BF1-87A0-29AD-9C59-A3786BEC3809}"/>
              </a:ext>
            </a:extLst>
          </p:cNvPr>
          <p:cNvGrpSpPr/>
          <p:nvPr/>
        </p:nvGrpSpPr>
        <p:grpSpPr>
          <a:xfrm>
            <a:off x="723900" y="1405666"/>
            <a:ext cx="10744200" cy="4785360"/>
            <a:chOff x="1112" y="2337"/>
            <a:chExt cx="16920" cy="7536"/>
          </a:xfrm>
        </p:grpSpPr>
        <p:sp>
          <p:nvSpPr>
            <p:cNvPr id="7" name="直角三角形 6">
              <a:extLst>
                <a:ext uri="{FF2B5EF4-FFF2-40B4-BE49-F238E27FC236}">
                  <a16:creationId xmlns:a16="http://schemas.microsoft.com/office/drawing/2014/main" id="{8B30D794-A9B7-56AE-A086-351EA0704E14}"/>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837B8B3-1B9D-4D26-70B1-661FE9839D27}"/>
                </a:ext>
              </a:extLst>
            </p:cNvPr>
            <p:cNvSpPr/>
            <p:nvPr>
              <p:custDataLst>
                <p:tags r:id="rId3"/>
              </p:custDataLst>
            </p:nvPr>
          </p:nvSpPr>
          <p:spPr>
            <a:xfrm>
              <a:off x="1532" y="2639"/>
              <a:ext cx="16500" cy="723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E034CB4A-6A97-C8C7-72DE-9A0DE3FFFB25}"/>
                </a:ext>
              </a:extLst>
            </p:cNvPr>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运动注意事项</a:t>
              </a:r>
            </a:p>
          </p:txBody>
        </p:sp>
        <p:sp>
          <p:nvSpPr>
            <p:cNvPr id="2" name="文本框 1">
              <a:extLst>
                <a:ext uri="{FF2B5EF4-FFF2-40B4-BE49-F238E27FC236}">
                  <a16:creationId xmlns:a16="http://schemas.microsoft.com/office/drawing/2014/main" id="{50FAAE04-4B51-4118-EC8A-ACED201B2044}"/>
                </a:ext>
              </a:extLst>
            </p:cNvPr>
            <p:cNvSpPr txBox="1"/>
            <p:nvPr>
              <p:custDataLst>
                <p:tags r:id="rId5"/>
              </p:custDataLst>
            </p:nvPr>
          </p:nvSpPr>
          <p:spPr>
            <a:xfrm>
              <a:off x="1803" y="3524"/>
              <a:ext cx="15809" cy="5957"/>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了解自己的体质，选择合适的运动，量力而为，不要勉强做过分剧烈的运动。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患有急性病征，如发烧或剧痛，就不要勉强做运动。</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慢性病患者，如高血压、糖尿病、心脏病、关节炎等，请先向医护人员咨询。</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运动时，如有头晕、气喘、心悸、作呕、作闷或痛楚增加等情况，应立即停止，需要时应及早求诊。</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从事较长时间的运动如远足，要不时补充水分，不要等到口渴才喝水。保持自然呼吸，并要有适当的休息，不要令自己气喘如牛。</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应持之以恒， 每周运动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 每次持续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20~30min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可达到理想的锻炼效果。</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与朋友一起运动，结伴同行，既增加乐趣，又可互相鼓励和照顾。</a:t>
              </a:r>
            </a:p>
          </p:txBody>
        </p:sp>
      </p:grpSp>
      <p:sp>
        <p:nvSpPr>
          <p:cNvPr id="4" name="1">
            <a:extLst>
              <a:ext uri="{FF2B5EF4-FFF2-40B4-BE49-F238E27FC236}">
                <a16:creationId xmlns:a16="http://schemas.microsoft.com/office/drawing/2014/main" id="{ECB4467D-01EE-3A9F-B2F4-DDDAF4390B61}"/>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六、运动安全提示</a:t>
            </a:r>
          </a:p>
        </p:txBody>
      </p:sp>
    </p:spTree>
    <p:extLst>
      <p:ext uri="{BB962C8B-B14F-4D97-AF65-F5344CB8AC3E}">
        <p14:creationId xmlns:p14="http://schemas.microsoft.com/office/powerpoint/2010/main" val="422029863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B6D20-5BC7-6736-3393-1DED61F82B52}"/>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A606D9E-5D54-7823-B73C-98E97BFD0C3B}"/>
              </a:ext>
            </a:extLst>
          </p:cNvPr>
          <p:cNvGrpSpPr/>
          <p:nvPr/>
        </p:nvGrpSpPr>
        <p:grpSpPr>
          <a:xfrm>
            <a:off x="723900" y="1405666"/>
            <a:ext cx="10744200" cy="4785360"/>
            <a:chOff x="1112" y="2337"/>
            <a:chExt cx="16920" cy="7536"/>
          </a:xfrm>
        </p:grpSpPr>
        <p:sp>
          <p:nvSpPr>
            <p:cNvPr id="7" name="直角三角形 6">
              <a:extLst>
                <a:ext uri="{FF2B5EF4-FFF2-40B4-BE49-F238E27FC236}">
                  <a16:creationId xmlns:a16="http://schemas.microsoft.com/office/drawing/2014/main" id="{1C904042-69F9-E548-0760-2863BCEE8C8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87D24B98-2A72-FE37-811B-1796927BAEEC}"/>
                </a:ext>
              </a:extLst>
            </p:cNvPr>
            <p:cNvSpPr/>
            <p:nvPr>
              <p:custDataLst>
                <p:tags r:id="rId3"/>
              </p:custDataLst>
            </p:nvPr>
          </p:nvSpPr>
          <p:spPr>
            <a:xfrm>
              <a:off x="1532" y="2639"/>
              <a:ext cx="16500" cy="723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210D73FD-1888-3729-4FF5-E81399BCBAA8}"/>
                </a:ext>
              </a:extLst>
            </p:cNvPr>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运动禁忌</a:t>
              </a:r>
            </a:p>
          </p:txBody>
        </p:sp>
        <p:sp>
          <p:nvSpPr>
            <p:cNvPr id="2" name="文本框 1">
              <a:extLst>
                <a:ext uri="{FF2B5EF4-FFF2-40B4-BE49-F238E27FC236}">
                  <a16:creationId xmlns:a16="http://schemas.microsoft.com/office/drawing/2014/main" id="{AA13598A-8360-4523-CD60-360BDC8ECCCA}"/>
                </a:ext>
              </a:extLst>
            </p:cNvPr>
            <p:cNvSpPr txBox="1"/>
            <p:nvPr>
              <p:custDataLst>
                <p:tags r:id="rId5"/>
              </p:custDataLst>
            </p:nvPr>
          </p:nvSpPr>
          <p:spPr>
            <a:xfrm>
              <a:off x="1803" y="3524"/>
              <a:ext cx="15809" cy="5957"/>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忌在强光下锻炼。中午前后，烈日当空，气温最高。除游泳外，忌在此时锻炼，谨防中暑。夏季阳光中紫外线特别强烈，人体皮肤长时间被日光照射，可发生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Ⅰ</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度或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Ⅱ</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度灼伤。紫外线还可以透过皮肤、骨头，辐射到脑膜、视网膜，使大脑和眼球受损伤。</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忌锻炼时间过长。一次锻炼时间不宜过长， 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20~30min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为宜， 以免由于出汗过多，体温过度上升而导致中暑。如果每次锻炼时间较长，可安排</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次休息。</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剧烈运动时和运动后不可大量饮水。在长距离或长时间运动中，身体大量出汗，如果不及时补充适当水分，就要大量消耗体液，破坏身体的内环境平衡，进而因细胞内渗透压的严重失调而使中枢神经活动发生的不可逆变化。一般来说，失水达体重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时就会明显影响身体活动。此时，机体相当于有中等程度的脱水。</a:t>
              </a:r>
            </a:p>
          </p:txBody>
        </p:sp>
      </p:grpSp>
      <p:sp>
        <p:nvSpPr>
          <p:cNvPr id="4" name="1">
            <a:extLst>
              <a:ext uri="{FF2B5EF4-FFF2-40B4-BE49-F238E27FC236}">
                <a16:creationId xmlns:a16="http://schemas.microsoft.com/office/drawing/2014/main" id="{CD841405-3B3C-36BE-BCF8-CBB21CBBAB93}"/>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六、运动安全提示</a:t>
            </a:r>
          </a:p>
        </p:txBody>
      </p:sp>
    </p:spTree>
    <p:extLst>
      <p:ext uri="{BB962C8B-B14F-4D97-AF65-F5344CB8AC3E}">
        <p14:creationId xmlns:p14="http://schemas.microsoft.com/office/powerpoint/2010/main" val="395464609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3E48D-5158-FC0A-D195-9555CE47B25F}"/>
            </a:ext>
          </a:extLst>
        </p:cNvPr>
        <p:cNvGrpSpPr/>
        <p:nvPr/>
      </p:nvGrpSpPr>
      <p:grpSpPr>
        <a:xfrm>
          <a:off x="0" y="0"/>
          <a:ext cx="0" cy="0"/>
          <a:chOff x="0" y="0"/>
          <a:chExt cx="0" cy="0"/>
        </a:xfrm>
      </p:grpSpPr>
      <p:sp>
        <p:nvSpPr>
          <p:cNvPr id="6" name="1">
            <a:extLst>
              <a:ext uri="{FF2B5EF4-FFF2-40B4-BE49-F238E27FC236}">
                <a16:creationId xmlns:a16="http://schemas.microsoft.com/office/drawing/2014/main" id="{1D58E868-CA52-7736-360A-86ECD3EA399C}"/>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二、溺水</a:t>
            </a:r>
          </a:p>
        </p:txBody>
      </p:sp>
      <p:grpSp>
        <p:nvGrpSpPr>
          <p:cNvPr id="18" name="3">
            <a:extLst>
              <a:ext uri="{FF2B5EF4-FFF2-40B4-BE49-F238E27FC236}">
                <a16:creationId xmlns:a16="http://schemas.microsoft.com/office/drawing/2014/main" id="{06D47580-9CC6-12BE-FBCF-28D17059BB1B}"/>
              </a:ext>
            </a:extLst>
          </p:cNvPr>
          <p:cNvGrpSpPr/>
          <p:nvPr/>
        </p:nvGrpSpPr>
        <p:grpSpPr>
          <a:xfrm>
            <a:off x="688975" y="1253360"/>
            <a:ext cx="10814050" cy="5021316"/>
            <a:chOff x="1141" y="3478"/>
            <a:chExt cx="17030" cy="6850"/>
          </a:xfrm>
        </p:grpSpPr>
        <p:sp>
          <p:nvSpPr>
            <p:cNvPr id="58" name="圆角矩形 57">
              <a:extLst>
                <a:ext uri="{FF2B5EF4-FFF2-40B4-BE49-F238E27FC236}">
                  <a16:creationId xmlns:a16="http://schemas.microsoft.com/office/drawing/2014/main" id="{E03F0078-66DE-97DE-0665-92D02260741A}"/>
                </a:ext>
              </a:extLst>
            </p:cNvPr>
            <p:cNvSpPr/>
            <p:nvPr>
              <p:custDataLst>
                <p:tags r:id="rId2"/>
              </p:custDataLst>
            </p:nvPr>
          </p:nvSpPr>
          <p:spPr>
            <a:xfrm>
              <a:off x="1141" y="3478"/>
              <a:ext cx="17030" cy="68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9CE98F1-27A5-D86A-926B-FCBE3F6A6C54}"/>
                </a:ext>
              </a:extLst>
            </p:cNvPr>
            <p:cNvSpPr txBox="1"/>
            <p:nvPr>
              <p:custDataLst>
                <p:tags r:id="rId3"/>
              </p:custDataLst>
            </p:nvPr>
          </p:nvSpPr>
          <p:spPr>
            <a:xfrm>
              <a:off x="1611" y="3756"/>
              <a:ext cx="16089" cy="6294"/>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如溺水者已沉水底，抢救者应迅速潜入水中急救。若溺水者还在挣扎，不要从正面接近，以免被溺水者抱住而无法施救，甚至被抱入水底而陷于危险。抢救者可以从侧面拖住溺水者的腋部或下颌，然后将溺水者拖带出水面，并采用仰泳方法将溺水者拖上岸或船。</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③溺水者上岸</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后，不论其清醒与否，均应清除其口鼻中的泥沙、杂草，摘下假牙</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，将舌头拉出口外，松开衣领，以免影响呼吸。</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④将溺水者取俯卧位，抢救者两手把溺水者的腰部提高，使其头部下垂，这样能把呼吸道及胃中的水从口中倾倒出来，以保持呼吸道通畅。</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⑤如溺水者呼吸、心跳微弱或已停止，应立即对溺水者进行心脏按压术及人工呼吸。</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⑥如溺水者肺、胃的水在俯卧时难以倒出，可将其双脚朝天提起，使其肩部、头部、双下肢下垂，就可将水倒出。</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⑦在抢救溺水者时，要注意溺水者的保暖，以免引起并发症，并尽快将溺水者送医院治疗。</a:t>
              </a:r>
            </a:p>
          </p:txBody>
        </p:sp>
      </p:grpSp>
    </p:spTree>
    <p:extLst>
      <p:ext uri="{BB962C8B-B14F-4D97-AF65-F5344CB8AC3E}">
        <p14:creationId xmlns:p14="http://schemas.microsoft.com/office/powerpoint/2010/main" val="269982239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AAA28-6AAF-6794-A573-F7AA1ABDCE83}"/>
            </a:ext>
          </a:extLst>
        </p:cNvPr>
        <p:cNvGrpSpPr/>
        <p:nvPr/>
      </p:nvGrpSpPr>
      <p:grpSpPr>
        <a:xfrm>
          <a:off x="0" y="0"/>
          <a:ext cx="0" cy="0"/>
          <a:chOff x="0" y="0"/>
          <a:chExt cx="0" cy="0"/>
        </a:xfrm>
      </p:grpSpPr>
      <p:sp>
        <p:nvSpPr>
          <p:cNvPr id="6" name="1">
            <a:extLst>
              <a:ext uri="{FF2B5EF4-FFF2-40B4-BE49-F238E27FC236}">
                <a16:creationId xmlns:a16="http://schemas.microsoft.com/office/drawing/2014/main" id="{0F567CAB-C1DF-D43D-92E5-63BCFC1CB2D9}"/>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二、溺水</a:t>
            </a:r>
          </a:p>
        </p:txBody>
      </p:sp>
      <p:grpSp>
        <p:nvGrpSpPr>
          <p:cNvPr id="18" name="3">
            <a:extLst>
              <a:ext uri="{FF2B5EF4-FFF2-40B4-BE49-F238E27FC236}">
                <a16:creationId xmlns:a16="http://schemas.microsoft.com/office/drawing/2014/main" id="{40A61E26-5893-76CD-19E2-B9108F0E2B7C}"/>
              </a:ext>
            </a:extLst>
          </p:cNvPr>
          <p:cNvGrpSpPr/>
          <p:nvPr/>
        </p:nvGrpSpPr>
        <p:grpSpPr>
          <a:xfrm>
            <a:off x="688975" y="1253360"/>
            <a:ext cx="10814050" cy="5021316"/>
            <a:chOff x="1141" y="3478"/>
            <a:chExt cx="17030" cy="6850"/>
          </a:xfrm>
        </p:grpSpPr>
        <p:sp>
          <p:nvSpPr>
            <p:cNvPr id="58" name="圆角矩形 57">
              <a:extLst>
                <a:ext uri="{FF2B5EF4-FFF2-40B4-BE49-F238E27FC236}">
                  <a16:creationId xmlns:a16="http://schemas.microsoft.com/office/drawing/2014/main" id="{2AB9219F-C08C-DD5B-34F5-6CB1C0D3D620}"/>
                </a:ext>
              </a:extLst>
            </p:cNvPr>
            <p:cNvSpPr/>
            <p:nvPr>
              <p:custDataLst>
                <p:tags r:id="rId2"/>
              </p:custDataLst>
            </p:nvPr>
          </p:nvSpPr>
          <p:spPr>
            <a:xfrm>
              <a:off x="1141" y="3478"/>
              <a:ext cx="17030" cy="68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1D4F03B-A951-8BDB-12C8-85DCE66D0C50}"/>
                </a:ext>
              </a:extLst>
            </p:cNvPr>
            <p:cNvSpPr txBox="1"/>
            <p:nvPr>
              <p:custDataLst>
                <p:tags r:id="rId3"/>
              </p:custDataLst>
            </p:nvPr>
          </p:nvSpPr>
          <p:spPr>
            <a:xfrm>
              <a:off x="1611" y="3756"/>
              <a:ext cx="16089" cy="6294"/>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导致溺水的原因较多，如不小心掉入河中、行船落水、游泳时抽筋等。</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生溺水以后，下沉之前拼命吸一口气极其重要。往下沉时，紧闭嘴唇，咬紧牙齿憋住气，并与自己的恐惧心理做斗争。不要在水中拼命挣扎，要静静地等待机会上浮，一露出水面，要立即呼吸新鲜空气，然后脱掉鞋子和重衣物等，并寻找漂浮物且牢牢抓住。不要将手举出水面，要放到水面下划动，使身体浮起来；也可以采用“狗刨式”的姿势，拼命划水，朝岸边游去。</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如果落水时没被发现，就不会有人来抢救，所以在掉落水中时，要大声呼救。浮上水面后，也应大声呼喊，并寻找救生圈或其他可抓之物。在没人救援的情况下，尽量少消耗体力，以便长时间漂浮在水面上。</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在救溺水者时应注意以下事项：</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①溺水者若浮在水面，抢救者可向水中抛投木板、竹竿等救护器具，让溺水者抓住这些器具游上岸</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p:txBody>
        </p:sp>
      </p:grpSp>
    </p:spTree>
    <p:extLst>
      <p:ext uri="{BB962C8B-B14F-4D97-AF65-F5344CB8AC3E}">
        <p14:creationId xmlns:p14="http://schemas.microsoft.com/office/powerpoint/2010/main" val="39381322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89F8E-5B99-6FB9-5B35-56FF434F7731}"/>
            </a:ext>
          </a:extLst>
        </p:cNvPr>
        <p:cNvGrpSpPr/>
        <p:nvPr/>
      </p:nvGrpSpPr>
      <p:grpSpPr>
        <a:xfrm>
          <a:off x="0" y="0"/>
          <a:ext cx="0" cy="0"/>
          <a:chOff x="0" y="0"/>
          <a:chExt cx="0" cy="0"/>
        </a:xfrm>
      </p:grpSpPr>
      <p:sp>
        <p:nvSpPr>
          <p:cNvPr id="6" name="1">
            <a:extLst>
              <a:ext uri="{FF2B5EF4-FFF2-40B4-BE49-F238E27FC236}">
                <a16:creationId xmlns:a16="http://schemas.microsoft.com/office/drawing/2014/main" id="{F9EB7570-8A35-3DE8-ED93-97AC1450968D}"/>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三、中暑</a:t>
            </a:r>
          </a:p>
        </p:txBody>
      </p:sp>
      <p:grpSp>
        <p:nvGrpSpPr>
          <p:cNvPr id="18" name="3">
            <a:extLst>
              <a:ext uri="{FF2B5EF4-FFF2-40B4-BE49-F238E27FC236}">
                <a16:creationId xmlns:a16="http://schemas.microsoft.com/office/drawing/2014/main" id="{63D1CD0C-0F42-CD54-C52F-67CE79B1060D}"/>
              </a:ext>
            </a:extLst>
          </p:cNvPr>
          <p:cNvGrpSpPr/>
          <p:nvPr/>
        </p:nvGrpSpPr>
        <p:grpSpPr>
          <a:xfrm>
            <a:off x="688975" y="1253360"/>
            <a:ext cx="10814050" cy="5021316"/>
            <a:chOff x="1141" y="3478"/>
            <a:chExt cx="17030" cy="6850"/>
          </a:xfrm>
        </p:grpSpPr>
        <p:sp>
          <p:nvSpPr>
            <p:cNvPr id="58" name="圆角矩形 57">
              <a:extLst>
                <a:ext uri="{FF2B5EF4-FFF2-40B4-BE49-F238E27FC236}">
                  <a16:creationId xmlns:a16="http://schemas.microsoft.com/office/drawing/2014/main" id="{7D26F473-5D17-DCB1-F12E-A70A2043A0A7}"/>
                </a:ext>
              </a:extLst>
            </p:cNvPr>
            <p:cNvSpPr/>
            <p:nvPr>
              <p:custDataLst>
                <p:tags r:id="rId2"/>
              </p:custDataLst>
            </p:nvPr>
          </p:nvSpPr>
          <p:spPr>
            <a:xfrm>
              <a:off x="1141" y="3478"/>
              <a:ext cx="17030" cy="68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64DC353-890F-398E-24F6-0DCB093102BA}"/>
                </a:ext>
              </a:extLst>
            </p:cNvPr>
            <p:cNvSpPr txBox="1"/>
            <p:nvPr>
              <p:custDataLst>
                <p:tags r:id="rId3"/>
              </p:custDataLst>
            </p:nvPr>
          </p:nvSpPr>
          <p:spPr>
            <a:xfrm>
              <a:off x="2713" y="4889"/>
              <a:ext cx="6577" cy="402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暑是由于在高温环境中，人体内的热量不能及时散发，引起体温调节功能发生障碍而造成的；而另一种情况是在高温条件下，人体大量出汗，使体内失盐，血液浓缩、黏稠度增大，血压下降，脑部缺血而引起。中暑有轻度和重度之分。</a:t>
              </a:r>
            </a:p>
          </p:txBody>
        </p:sp>
      </p:grpSp>
      <p:pic>
        <p:nvPicPr>
          <p:cNvPr id="2" name="图片 1">
            <a:extLst>
              <a:ext uri="{FF2B5EF4-FFF2-40B4-BE49-F238E27FC236}">
                <a16:creationId xmlns:a16="http://schemas.microsoft.com/office/drawing/2014/main" id="{8249DC6A-40A1-637D-F1EA-AC28206E16C4}"/>
              </a:ext>
            </a:extLst>
          </p:cNvPr>
          <p:cNvPicPr>
            <a:picLocks noChangeAspect="1"/>
          </p:cNvPicPr>
          <p:nvPr/>
        </p:nvPicPr>
        <p:blipFill>
          <a:blip r:embed="rId5"/>
          <a:stretch>
            <a:fillRect/>
          </a:stretch>
        </p:blipFill>
        <p:spPr>
          <a:xfrm>
            <a:off x="6072693" y="2179951"/>
            <a:ext cx="4431924" cy="3168133"/>
          </a:xfrm>
          <a:prstGeom prst="rect">
            <a:avLst/>
          </a:prstGeom>
        </p:spPr>
      </p:pic>
    </p:spTree>
    <p:extLst>
      <p:ext uri="{BB962C8B-B14F-4D97-AF65-F5344CB8AC3E}">
        <p14:creationId xmlns:p14="http://schemas.microsoft.com/office/powerpoint/2010/main" val="124678054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F9A56-773E-2A28-BB01-BAA0772DC02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ACFA8A9-C4D6-6A6E-092C-5234F2B11638}"/>
              </a:ext>
            </a:extLst>
          </p:cNvPr>
          <p:cNvGrpSpPr/>
          <p:nvPr/>
        </p:nvGrpSpPr>
        <p:grpSpPr>
          <a:xfrm>
            <a:off x="723900" y="1413798"/>
            <a:ext cx="10744200" cy="4890135"/>
            <a:chOff x="1112" y="2325"/>
            <a:chExt cx="16920" cy="7701"/>
          </a:xfrm>
        </p:grpSpPr>
        <p:sp>
          <p:nvSpPr>
            <p:cNvPr id="7" name="直角三角形 6">
              <a:extLst>
                <a:ext uri="{FF2B5EF4-FFF2-40B4-BE49-F238E27FC236}">
                  <a16:creationId xmlns:a16="http://schemas.microsoft.com/office/drawing/2014/main" id="{74117A7E-C2E8-8B45-2AE1-46A82C71FC1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6C98032-9231-2D98-F752-B118C9A992F7}"/>
                </a:ext>
              </a:extLst>
            </p:cNvPr>
            <p:cNvSpPr/>
            <p:nvPr>
              <p:custDataLst>
                <p:tags r:id="rId3"/>
              </p:custDataLst>
            </p:nvPr>
          </p:nvSpPr>
          <p:spPr>
            <a:xfrm>
              <a:off x="1532" y="2585"/>
              <a:ext cx="16500" cy="744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1BCA814-AA50-C2B0-4E63-E8316207C7E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轻度中暑</a:t>
              </a:r>
            </a:p>
          </p:txBody>
        </p:sp>
        <p:sp>
          <p:nvSpPr>
            <p:cNvPr id="2" name="文本框 1">
              <a:extLst>
                <a:ext uri="{FF2B5EF4-FFF2-40B4-BE49-F238E27FC236}">
                  <a16:creationId xmlns:a16="http://schemas.microsoft.com/office/drawing/2014/main" id="{BA44B535-A42C-BA55-78AD-370001CB54C6}"/>
                </a:ext>
              </a:extLst>
            </p:cNvPr>
            <p:cNvSpPr txBox="1"/>
            <p:nvPr>
              <p:custDataLst>
                <p:tags r:id="rId5"/>
              </p:custDataLst>
            </p:nvPr>
          </p:nvSpPr>
          <p:spPr>
            <a:xfrm>
              <a:off x="1857" y="3181"/>
              <a:ext cx="9432" cy="6612"/>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轻度中暑是患者体温可达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38.5℃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以上，并伴有面色潮红、胸闷、皮肤灼热，或面色苍白、恶心、呕吐、大量出汗、脉搏跳动速度提高等。</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轻度中暑的治疗方法如下：</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令患者离开高温环境，到阴凉、通风处休息，脱去其衣服，使其体温下降。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给患者喝些清凉饮料，如冷盐糖水、菊花水、绿豆汤等，还可给其服用藿香正气水或十滴水、人丹等解暑药。</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如若患者症状不能缓解时，可用针刺或手指掐人中、合谷、内关等穴位。</a:t>
              </a:r>
            </a:p>
          </p:txBody>
        </p:sp>
      </p:grpSp>
      <p:sp>
        <p:nvSpPr>
          <p:cNvPr id="4" name="1">
            <a:extLst>
              <a:ext uri="{FF2B5EF4-FFF2-40B4-BE49-F238E27FC236}">
                <a16:creationId xmlns:a16="http://schemas.microsoft.com/office/drawing/2014/main" id="{E47303D8-59F0-96CE-2B23-4424A18A96C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三、中暑</a:t>
            </a:r>
          </a:p>
        </p:txBody>
      </p:sp>
      <p:pic>
        <p:nvPicPr>
          <p:cNvPr id="3" name="图片 2">
            <a:extLst>
              <a:ext uri="{FF2B5EF4-FFF2-40B4-BE49-F238E27FC236}">
                <a16:creationId xmlns:a16="http://schemas.microsoft.com/office/drawing/2014/main" id="{2914E679-2DA6-A1B2-59D4-CDF1533222BA}"/>
              </a:ext>
            </a:extLst>
          </p:cNvPr>
          <p:cNvPicPr>
            <a:picLocks noChangeAspect="1"/>
          </p:cNvPicPr>
          <p:nvPr/>
        </p:nvPicPr>
        <p:blipFill>
          <a:blip r:embed="rId7"/>
          <a:stretch>
            <a:fillRect/>
          </a:stretch>
        </p:blipFill>
        <p:spPr>
          <a:xfrm>
            <a:off x="7266836" y="2166864"/>
            <a:ext cx="4033642" cy="4137069"/>
          </a:xfrm>
          <a:prstGeom prst="rect">
            <a:avLst/>
          </a:prstGeom>
        </p:spPr>
      </p:pic>
    </p:spTree>
    <p:extLst>
      <p:ext uri="{BB962C8B-B14F-4D97-AF65-F5344CB8AC3E}">
        <p14:creationId xmlns:p14="http://schemas.microsoft.com/office/powerpoint/2010/main" val="37676580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1BB32-7CAD-59EF-8303-FF439195C3A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403263F-CBE9-4C70-A573-03236F2EBF1B}"/>
              </a:ext>
            </a:extLst>
          </p:cNvPr>
          <p:cNvGrpSpPr/>
          <p:nvPr/>
        </p:nvGrpSpPr>
        <p:grpSpPr>
          <a:xfrm>
            <a:off x="723900" y="1654810"/>
            <a:ext cx="10744200" cy="3828415"/>
            <a:chOff x="1112" y="2325"/>
            <a:chExt cx="16920" cy="6029"/>
          </a:xfrm>
        </p:grpSpPr>
        <p:sp>
          <p:nvSpPr>
            <p:cNvPr id="7" name="直角三角形 6">
              <a:extLst>
                <a:ext uri="{FF2B5EF4-FFF2-40B4-BE49-F238E27FC236}">
                  <a16:creationId xmlns:a16="http://schemas.microsoft.com/office/drawing/2014/main" id="{7F34E3BB-6B97-9A04-6840-BB761E76B2F8}"/>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E3F4FB8-FC03-156F-D1F0-209F0D6BED93}"/>
                </a:ext>
              </a:extLst>
            </p:cNvPr>
            <p:cNvSpPr/>
            <p:nvPr>
              <p:custDataLst>
                <p:tags r:id="rId3"/>
              </p:custDataLst>
            </p:nvPr>
          </p:nvSpPr>
          <p:spPr>
            <a:xfrm>
              <a:off x="1532" y="2585"/>
              <a:ext cx="16500" cy="576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4AFFC7A8-7F71-9E39-9CBC-6517572A021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重度中暑</a:t>
              </a:r>
            </a:p>
          </p:txBody>
        </p:sp>
        <p:sp>
          <p:nvSpPr>
            <p:cNvPr id="2" name="文本框 1">
              <a:extLst>
                <a:ext uri="{FF2B5EF4-FFF2-40B4-BE49-F238E27FC236}">
                  <a16:creationId xmlns:a16="http://schemas.microsoft.com/office/drawing/2014/main" id="{BF883BF0-78D9-5AD3-BC6D-9B8199D9D7FF}"/>
                </a:ext>
              </a:extLst>
            </p:cNvPr>
            <p:cNvSpPr txBox="1"/>
            <p:nvPr>
              <p:custDataLst>
                <p:tags r:id="rId5"/>
              </p:custDataLst>
            </p:nvPr>
          </p:nvSpPr>
          <p:spPr>
            <a:xfrm>
              <a:off x="2034" y="3332"/>
              <a:ext cx="15799" cy="4649"/>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重度中暑是患者体温多高达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以上，呼吸急促而浅，神志不清，烦躁不安，说胡话，腿部抽筋、腹痛、呕吐，甚至昏迷，出现大小便失禁，如救治不及时有效，患者可能会由于中暑而死亡。</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重度中暑的救治方法如下：</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将中暑的患者脱离高温环境，将患者放在阴凉又通风的区域。</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的酒精或冷水、冰水在腋窝、腹股沟、枕部进行反复擦洗，以促其降温、散热。</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如果患者清醒情况下，可以给患者饮用绿豆汤、淡盐水等。</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若出现高热、昏迷、甚至抽搐等情况，应尽快拨打</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送医院抢救，而且要在途中注意降温。</a:t>
              </a:r>
            </a:p>
          </p:txBody>
        </p:sp>
      </p:grpSp>
      <p:sp>
        <p:nvSpPr>
          <p:cNvPr id="4" name="1">
            <a:extLst>
              <a:ext uri="{FF2B5EF4-FFF2-40B4-BE49-F238E27FC236}">
                <a16:creationId xmlns:a16="http://schemas.microsoft.com/office/drawing/2014/main" id="{9EC9D3C7-E805-40AE-873D-91E775EBF9F0}"/>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三、中暑</a:t>
            </a:r>
          </a:p>
        </p:txBody>
      </p:sp>
    </p:spTree>
    <p:extLst>
      <p:ext uri="{BB962C8B-B14F-4D97-AF65-F5344CB8AC3E}">
        <p14:creationId xmlns:p14="http://schemas.microsoft.com/office/powerpoint/2010/main" val="157100270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0F302-F485-C525-756E-E0984B387BA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7D36F88-F902-3A36-73D1-066C5FDF7C34}"/>
              </a:ext>
            </a:extLst>
          </p:cNvPr>
          <p:cNvGrpSpPr/>
          <p:nvPr/>
        </p:nvGrpSpPr>
        <p:grpSpPr>
          <a:xfrm>
            <a:off x="723900" y="1282716"/>
            <a:ext cx="10744200" cy="5059045"/>
            <a:chOff x="1112" y="2325"/>
            <a:chExt cx="16920" cy="7967"/>
          </a:xfrm>
        </p:grpSpPr>
        <p:sp>
          <p:nvSpPr>
            <p:cNvPr id="7" name="直角三角形 6">
              <a:extLst>
                <a:ext uri="{FF2B5EF4-FFF2-40B4-BE49-F238E27FC236}">
                  <a16:creationId xmlns:a16="http://schemas.microsoft.com/office/drawing/2014/main" id="{968F577A-1996-6147-40D5-0322DBBED0B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8555D0F-2B3C-8F1A-5420-32FEBBC3480C}"/>
                </a:ext>
              </a:extLst>
            </p:cNvPr>
            <p:cNvSpPr/>
            <p:nvPr>
              <p:custDataLst>
                <p:tags r:id="rId3"/>
              </p:custDataLst>
            </p:nvPr>
          </p:nvSpPr>
          <p:spPr>
            <a:xfrm>
              <a:off x="1532" y="2585"/>
              <a:ext cx="16500" cy="77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E4DFD717-6310-926F-FEFD-12B31190AA9C}"/>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一氧化碳中毒</a:t>
              </a:r>
            </a:p>
          </p:txBody>
        </p:sp>
        <p:sp>
          <p:nvSpPr>
            <p:cNvPr id="2" name="文本框 1">
              <a:extLst>
                <a:ext uri="{FF2B5EF4-FFF2-40B4-BE49-F238E27FC236}">
                  <a16:creationId xmlns:a16="http://schemas.microsoft.com/office/drawing/2014/main" id="{A3E01F68-216E-9FD4-C160-A093B7F743DC}"/>
                </a:ext>
              </a:extLst>
            </p:cNvPr>
            <p:cNvSpPr txBox="1"/>
            <p:nvPr>
              <p:custDataLst>
                <p:tags r:id="rId5"/>
              </p:custDataLst>
            </p:nvPr>
          </p:nvSpPr>
          <p:spPr>
            <a:xfrm>
              <a:off x="1896" y="3540"/>
              <a:ext cx="8583" cy="6383"/>
            </a:xfrm>
            <a:prstGeom prst="rect">
              <a:avLst/>
            </a:prstGeom>
            <a:noFill/>
          </p:spPr>
          <p:txBody>
            <a:bodyPr wrap="square" rtlCol="0" anchor="t">
              <a:spAutoFit/>
            </a:bodyPr>
            <a:lstStyle/>
            <a:p>
              <a:pPr marL="0" lvl="1" indent="457200" algn="just" fontAlgn="auto">
                <a:lnSpc>
                  <a:spcPct val="12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一氧化碳为无色、无味、无刺激性气体，比空气轻，燃烧时产生蓝绿色火焰。一氧化碳中毒即通常说的煤气中毒，是由一氧化碳大量聚集并被吸入引起的。</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2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造成煤气中毒最常见的原因是在通气不良的室内烧煤取暖；或使用热水器，煤气管道泄漏；或在密闭的车库内、车内发动汽车，长时间开放空调；等等。</a:t>
              </a:r>
            </a:p>
            <a:p>
              <a:pPr marL="0" lvl="1" indent="457200" algn="just" fontAlgn="auto">
                <a:lnSpc>
                  <a:spcPct val="12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一氧化碳由呼吸道大量吸入后，由于它与血红蛋白的亲和力比氧大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倍，能与氧争夺血红蛋白而形成大量碳氧血红蛋白，造成急性血液性缺氧。由此引起机体各器官损害，尤其以对缺氧最敏感的中枢神经系统受损最明显，可发生脑血管痉挛、脑水肿、脑组织损害而死亡。</a:t>
              </a:r>
            </a:p>
          </p:txBody>
        </p:sp>
      </p:grpSp>
      <p:sp>
        <p:nvSpPr>
          <p:cNvPr id="4" name="1">
            <a:extLst>
              <a:ext uri="{FF2B5EF4-FFF2-40B4-BE49-F238E27FC236}">
                <a16:creationId xmlns:a16="http://schemas.microsoft.com/office/drawing/2014/main" id="{2CFA9A88-CBFE-3F7A-5190-8D0A6D4D2A85}"/>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四、中毒</a:t>
            </a:r>
          </a:p>
        </p:txBody>
      </p:sp>
      <p:pic>
        <p:nvPicPr>
          <p:cNvPr id="3" name="图片 2">
            <a:extLst>
              <a:ext uri="{FF2B5EF4-FFF2-40B4-BE49-F238E27FC236}">
                <a16:creationId xmlns:a16="http://schemas.microsoft.com/office/drawing/2014/main" id="{2A0A888D-CE85-E64C-AE4F-A1736B8C5864}"/>
              </a:ext>
            </a:extLst>
          </p:cNvPr>
          <p:cNvPicPr>
            <a:picLocks noChangeAspect="1"/>
          </p:cNvPicPr>
          <p:nvPr/>
        </p:nvPicPr>
        <p:blipFill rotWithShape="1">
          <a:blip r:embed="rId7"/>
          <a:srcRect l="6286" t="2820" r="2455" b="3342"/>
          <a:stretch/>
        </p:blipFill>
        <p:spPr>
          <a:xfrm>
            <a:off x="6830870" y="2054241"/>
            <a:ext cx="4370530" cy="3858093"/>
          </a:xfrm>
          <a:prstGeom prst="rect">
            <a:avLst/>
          </a:prstGeom>
        </p:spPr>
      </p:pic>
    </p:spTree>
    <p:extLst>
      <p:ext uri="{BB962C8B-B14F-4D97-AF65-F5344CB8AC3E}">
        <p14:creationId xmlns:p14="http://schemas.microsoft.com/office/powerpoint/2010/main" val="72527479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5461B-5190-AF4C-C3E4-00C1CE42A919}"/>
            </a:ext>
          </a:extLst>
        </p:cNvPr>
        <p:cNvGrpSpPr/>
        <p:nvPr/>
      </p:nvGrpSpPr>
      <p:grpSpPr>
        <a:xfrm>
          <a:off x="0" y="0"/>
          <a:ext cx="0" cy="0"/>
          <a:chOff x="0" y="0"/>
          <a:chExt cx="0" cy="0"/>
        </a:xfrm>
      </p:grpSpPr>
      <p:sp>
        <p:nvSpPr>
          <p:cNvPr id="5" name="任意多边形: 形状 17">
            <a:extLst>
              <a:ext uri="{FF2B5EF4-FFF2-40B4-BE49-F238E27FC236}">
                <a16:creationId xmlns:a16="http://schemas.microsoft.com/office/drawing/2014/main" id="{7AF732B0-EDFA-50B1-7DA1-EDBA3A1CC904}"/>
              </a:ext>
            </a:extLst>
          </p:cNvPr>
          <p:cNvSpPr/>
          <p:nvPr>
            <p:custDataLst>
              <p:tags r:id="rId1"/>
            </p:custDataLst>
          </p:nvPr>
        </p:nvSpPr>
        <p:spPr>
          <a:xfrm>
            <a:off x="671512" y="1349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ea typeface="+mn-lt"/>
                <a:cs typeface="+mn-lt"/>
                <a:sym typeface="+mn-ea"/>
              </a:rPr>
              <a:t>1.</a:t>
            </a:r>
            <a:r>
              <a:rPr lang="zh-CN" altLang="en-US" sz="2000" b="1" dirty="0">
                <a:ea typeface="+mn-lt"/>
                <a:cs typeface="+mn-lt"/>
                <a:sym typeface="+mn-ea"/>
              </a:rPr>
              <a:t>一氧化碳中毒的分类</a:t>
            </a:r>
          </a:p>
        </p:txBody>
      </p:sp>
      <p:sp>
        <p:nvSpPr>
          <p:cNvPr id="6" name="1">
            <a:extLst>
              <a:ext uri="{FF2B5EF4-FFF2-40B4-BE49-F238E27FC236}">
                <a16:creationId xmlns:a16="http://schemas.microsoft.com/office/drawing/2014/main" id="{7ABD4474-6487-35DD-EBE6-0DCBB715BA04}"/>
              </a:ext>
            </a:extLst>
          </p:cNvPr>
          <p:cNvSpPr txBox="1"/>
          <p:nvPr>
            <p:custDataLst>
              <p:tags r:id="rId2"/>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四、中毒</a:t>
            </a:r>
          </a:p>
        </p:txBody>
      </p:sp>
      <p:grpSp>
        <p:nvGrpSpPr>
          <p:cNvPr id="65" name="2">
            <a:extLst>
              <a:ext uri="{FF2B5EF4-FFF2-40B4-BE49-F238E27FC236}">
                <a16:creationId xmlns:a16="http://schemas.microsoft.com/office/drawing/2014/main" id="{130F1796-73EC-2F32-5865-E2FE4A65EB55}"/>
              </a:ext>
            </a:extLst>
          </p:cNvPr>
          <p:cNvGrpSpPr/>
          <p:nvPr/>
        </p:nvGrpSpPr>
        <p:grpSpPr>
          <a:xfrm>
            <a:off x="1458595" y="2134870"/>
            <a:ext cx="2486025" cy="4366895"/>
            <a:chOff x="7087" y="3662"/>
            <a:chExt cx="3915" cy="6877"/>
          </a:xfrm>
        </p:grpSpPr>
        <p:grpSp>
          <p:nvGrpSpPr>
            <p:cNvPr id="63" name="组合 62">
              <a:extLst>
                <a:ext uri="{FF2B5EF4-FFF2-40B4-BE49-F238E27FC236}">
                  <a16:creationId xmlns:a16="http://schemas.microsoft.com/office/drawing/2014/main" id="{77FC4348-AB6D-6E99-A732-3B2510B5D538}"/>
                </a:ext>
              </a:extLst>
            </p:cNvPr>
            <p:cNvGrpSpPr/>
            <p:nvPr/>
          </p:nvGrpSpPr>
          <p:grpSpPr>
            <a:xfrm>
              <a:off x="7087" y="3662"/>
              <a:ext cx="3915" cy="6877"/>
              <a:chOff x="7087" y="3662"/>
              <a:chExt cx="3915" cy="6877"/>
            </a:xfrm>
          </p:grpSpPr>
          <p:sp>
            <p:nvSpPr>
              <p:cNvPr id="58" name="圆角矩形 57">
                <a:extLst>
                  <a:ext uri="{FF2B5EF4-FFF2-40B4-BE49-F238E27FC236}">
                    <a16:creationId xmlns:a16="http://schemas.microsoft.com/office/drawing/2014/main" id="{1FC78501-0104-CA49-5813-0F3C8088C1B3}"/>
                  </a:ext>
                </a:extLst>
              </p:cNvPr>
              <p:cNvSpPr/>
              <p:nvPr/>
            </p:nvSpPr>
            <p:spPr>
              <a:xfrm>
                <a:off x="7087" y="4177"/>
                <a:ext cx="3915"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BCC42088-5B3A-3BE0-9954-D2848921C9CE}"/>
                  </a:ext>
                </a:extLst>
              </p:cNvPr>
              <p:cNvGrpSpPr/>
              <p:nvPr/>
            </p:nvGrpSpPr>
            <p:grpSpPr>
              <a:xfrm>
                <a:off x="7452" y="3662"/>
                <a:ext cx="3188" cy="1185"/>
                <a:chOff x="2730" y="3462"/>
                <a:chExt cx="3188" cy="1185"/>
              </a:xfrm>
            </p:grpSpPr>
            <p:sp>
              <p:nvSpPr>
                <p:cNvPr id="61" name="圆角矩形 60">
                  <a:extLst>
                    <a:ext uri="{FF2B5EF4-FFF2-40B4-BE49-F238E27FC236}">
                      <a16:creationId xmlns:a16="http://schemas.microsoft.com/office/drawing/2014/main" id="{65B373B9-55FA-7874-089B-CD2B274EFF2E}"/>
                    </a:ext>
                  </a:extLst>
                </p:cNvPr>
                <p:cNvSpPr/>
                <p:nvPr>
                  <p:custDataLst>
                    <p:tags r:id="rId12"/>
                  </p:custDataLst>
                </p:nvPr>
              </p:nvSpPr>
              <p:spPr>
                <a:xfrm>
                  <a:off x="2730" y="3462"/>
                  <a:ext cx="3188" cy="1185"/>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CF4D1973-1658-801D-44CF-FEC25FAAC0FC}"/>
                    </a:ext>
                  </a:extLst>
                </p:cNvPr>
                <p:cNvSpPr txBox="1"/>
                <p:nvPr>
                  <p:custDataLst>
                    <p:tags r:id="rId13"/>
                  </p:custDataLst>
                </p:nvPr>
              </p:nvSpPr>
              <p:spPr>
                <a:xfrm>
                  <a:off x="3014" y="3735"/>
                  <a:ext cx="2620" cy="63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(1)</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轻度中毒。</a:t>
                  </a:r>
                </a:p>
              </p:txBody>
            </p:sp>
          </p:grpSp>
        </p:grpSp>
        <p:sp>
          <p:nvSpPr>
            <p:cNvPr id="64" name="文本框 63">
              <a:extLst>
                <a:ext uri="{FF2B5EF4-FFF2-40B4-BE49-F238E27FC236}">
                  <a16:creationId xmlns:a16="http://schemas.microsoft.com/office/drawing/2014/main" id="{13A369CC-54DD-43E9-8154-ED7921FC9753}"/>
                </a:ext>
              </a:extLst>
            </p:cNvPr>
            <p:cNvSpPr txBox="1"/>
            <p:nvPr>
              <p:custDataLst>
                <p:tags r:id="rId11"/>
              </p:custDataLst>
            </p:nvPr>
          </p:nvSpPr>
          <p:spPr>
            <a:xfrm>
              <a:off x="7210" y="5018"/>
              <a:ext cx="3650" cy="5303"/>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患者仅有头晕、头痛、眼花、心慌、胸闷、腿软、耳鸣、恶心等症状。如及时将患者移出中毒环境，使其吸入新鲜空气，这些症状很快就会消失。</a:t>
              </a:r>
            </a:p>
          </p:txBody>
        </p:sp>
      </p:grpSp>
      <p:grpSp>
        <p:nvGrpSpPr>
          <p:cNvPr id="66" name="3">
            <a:extLst>
              <a:ext uri="{FF2B5EF4-FFF2-40B4-BE49-F238E27FC236}">
                <a16:creationId xmlns:a16="http://schemas.microsoft.com/office/drawing/2014/main" id="{FC9B6E1B-4299-D2E2-952B-338AC91FEA83}"/>
              </a:ext>
            </a:extLst>
          </p:cNvPr>
          <p:cNvGrpSpPr/>
          <p:nvPr/>
        </p:nvGrpSpPr>
        <p:grpSpPr>
          <a:xfrm>
            <a:off x="4338320" y="2134870"/>
            <a:ext cx="3499029" cy="4366895"/>
            <a:chOff x="6277" y="3662"/>
            <a:chExt cx="5096" cy="6877"/>
          </a:xfrm>
        </p:grpSpPr>
        <p:grpSp>
          <p:nvGrpSpPr>
            <p:cNvPr id="67" name="组合 66">
              <a:extLst>
                <a:ext uri="{FF2B5EF4-FFF2-40B4-BE49-F238E27FC236}">
                  <a16:creationId xmlns:a16="http://schemas.microsoft.com/office/drawing/2014/main" id="{AED170F4-4ECD-7222-5D84-E2A1F1717C37}"/>
                </a:ext>
              </a:extLst>
            </p:cNvPr>
            <p:cNvGrpSpPr/>
            <p:nvPr/>
          </p:nvGrpSpPr>
          <p:grpSpPr>
            <a:xfrm>
              <a:off x="6277" y="3662"/>
              <a:ext cx="5096" cy="6877"/>
              <a:chOff x="6277" y="3662"/>
              <a:chExt cx="5096" cy="6877"/>
            </a:xfrm>
          </p:grpSpPr>
          <p:sp>
            <p:nvSpPr>
              <p:cNvPr id="68" name="圆角矩形 67">
                <a:extLst>
                  <a:ext uri="{FF2B5EF4-FFF2-40B4-BE49-F238E27FC236}">
                    <a16:creationId xmlns:a16="http://schemas.microsoft.com/office/drawing/2014/main" id="{8FA4D124-486C-5C22-B97D-CA14E69CFDC2}"/>
                  </a:ext>
                </a:extLst>
              </p:cNvPr>
              <p:cNvSpPr/>
              <p:nvPr>
                <p:custDataLst>
                  <p:tags r:id="rId8"/>
                </p:custDataLst>
              </p:nvPr>
            </p:nvSpPr>
            <p:spPr>
              <a:xfrm>
                <a:off x="6277" y="4177"/>
                <a:ext cx="5096"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1B8BD06C-49F7-563D-0E7B-AB3F364E0544}"/>
                  </a:ext>
                </a:extLst>
              </p:cNvPr>
              <p:cNvGrpSpPr/>
              <p:nvPr/>
            </p:nvGrpSpPr>
            <p:grpSpPr>
              <a:xfrm>
                <a:off x="7321" y="3662"/>
                <a:ext cx="3188" cy="1185"/>
                <a:chOff x="2599" y="3462"/>
                <a:chExt cx="3188" cy="1185"/>
              </a:xfrm>
            </p:grpSpPr>
            <p:sp>
              <p:nvSpPr>
                <p:cNvPr id="70" name="圆角矩形 69">
                  <a:extLst>
                    <a:ext uri="{FF2B5EF4-FFF2-40B4-BE49-F238E27FC236}">
                      <a16:creationId xmlns:a16="http://schemas.microsoft.com/office/drawing/2014/main" id="{DB0C7F18-332E-6F0C-56BA-1164B7147F29}"/>
                    </a:ext>
                  </a:extLst>
                </p:cNvPr>
                <p:cNvSpPr/>
                <p:nvPr>
                  <p:custDataLst>
                    <p:tags r:id="rId9"/>
                  </p:custDataLst>
                </p:nvPr>
              </p:nvSpPr>
              <p:spPr>
                <a:xfrm>
                  <a:off x="2599" y="3462"/>
                  <a:ext cx="3188" cy="1185"/>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F9C5E9F4-D815-505B-3DCA-F0A254DC4A9C}"/>
                    </a:ext>
                  </a:extLst>
                </p:cNvPr>
                <p:cNvSpPr txBox="1"/>
                <p:nvPr>
                  <p:custDataLst>
                    <p:tags r:id="rId10"/>
                  </p:custDataLst>
                </p:nvPr>
              </p:nvSpPr>
              <p:spPr>
                <a:xfrm>
                  <a:off x="3013" y="3722"/>
                  <a:ext cx="2620" cy="628"/>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(2)</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中度中毒。</a:t>
                  </a:r>
                </a:p>
              </p:txBody>
            </p:sp>
          </p:grpSp>
        </p:grpSp>
        <p:sp>
          <p:nvSpPr>
            <p:cNvPr id="73" name="文本框 72">
              <a:extLst>
                <a:ext uri="{FF2B5EF4-FFF2-40B4-BE49-F238E27FC236}">
                  <a16:creationId xmlns:a16="http://schemas.microsoft.com/office/drawing/2014/main" id="{A1F41969-A181-E85C-9BA8-BD2A9770481D}"/>
                </a:ext>
              </a:extLst>
            </p:cNvPr>
            <p:cNvSpPr txBox="1"/>
            <p:nvPr>
              <p:custDataLst>
                <p:tags r:id="rId7"/>
              </p:custDataLst>
            </p:nvPr>
          </p:nvSpPr>
          <p:spPr>
            <a:xfrm>
              <a:off x="6459" y="5075"/>
              <a:ext cx="4708" cy="5303"/>
            </a:xfrm>
            <a:prstGeom prst="rect">
              <a:avLst/>
            </a:prstGeom>
            <a:noFill/>
          </p:spPr>
          <p:txBody>
            <a:bodyPr wrap="square" rtlCol="0" anchor="t">
              <a:spAutoFit/>
            </a:bodyPr>
            <a:lstStyle/>
            <a:p>
              <a:pPr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除具有上述症状外，患者呼吸、脉搏增快，颜面潮红，四肢冰凉，嗜睡，全身无力。患者的嘴唇、胸部与四肢皮肤潮红，如樱桃色。若及时让患者吸入新鲜空气或氧气后，患者可很快苏醒，一般不会留下后遗症。</a:t>
              </a:r>
            </a:p>
          </p:txBody>
        </p:sp>
      </p:grpSp>
      <p:grpSp>
        <p:nvGrpSpPr>
          <p:cNvPr id="74" name="4">
            <a:extLst>
              <a:ext uri="{FF2B5EF4-FFF2-40B4-BE49-F238E27FC236}">
                <a16:creationId xmlns:a16="http://schemas.microsoft.com/office/drawing/2014/main" id="{836CFF0B-F212-53FF-3560-A9F84769808D}"/>
              </a:ext>
            </a:extLst>
          </p:cNvPr>
          <p:cNvGrpSpPr/>
          <p:nvPr/>
        </p:nvGrpSpPr>
        <p:grpSpPr>
          <a:xfrm>
            <a:off x="8247380" y="2134869"/>
            <a:ext cx="2486025" cy="4366895"/>
            <a:chOff x="7088" y="3662"/>
            <a:chExt cx="3915" cy="6446"/>
          </a:xfrm>
        </p:grpSpPr>
        <p:grpSp>
          <p:nvGrpSpPr>
            <p:cNvPr id="75" name="组合 74">
              <a:extLst>
                <a:ext uri="{FF2B5EF4-FFF2-40B4-BE49-F238E27FC236}">
                  <a16:creationId xmlns:a16="http://schemas.microsoft.com/office/drawing/2014/main" id="{C91E9973-3363-C2B5-DAF2-5CFB1E6F0F3C}"/>
                </a:ext>
              </a:extLst>
            </p:cNvPr>
            <p:cNvGrpSpPr/>
            <p:nvPr/>
          </p:nvGrpSpPr>
          <p:grpSpPr>
            <a:xfrm>
              <a:off x="7088" y="3662"/>
              <a:ext cx="3915" cy="6446"/>
              <a:chOff x="7088" y="3662"/>
              <a:chExt cx="3915" cy="6446"/>
            </a:xfrm>
          </p:grpSpPr>
          <p:sp>
            <p:nvSpPr>
              <p:cNvPr id="76" name="圆角矩形 75">
                <a:extLst>
                  <a:ext uri="{FF2B5EF4-FFF2-40B4-BE49-F238E27FC236}">
                    <a16:creationId xmlns:a16="http://schemas.microsoft.com/office/drawing/2014/main" id="{F186CC95-FCEE-E5C2-D965-CF6274732E56}"/>
                  </a:ext>
                </a:extLst>
              </p:cNvPr>
              <p:cNvSpPr/>
              <p:nvPr>
                <p:custDataLst>
                  <p:tags r:id="rId4"/>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7A236BBC-5684-9A16-75BE-778CCB4DC80D}"/>
                  </a:ext>
                </a:extLst>
              </p:cNvPr>
              <p:cNvGrpSpPr/>
              <p:nvPr/>
            </p:nvGrpSpPr>
            <p:grpSpPr>
              <a:xfrm>
                <a:off x="7452" y="3662"/>
                <a:ext cx="3188" cy="1149"/>
                <a:chOff x="2730" y="3462"/>
                <a:chExt cx="3188" cy="1149"/>
              </a:xfrm>
            </p:grpSpPr>
            <p:sp>
              <p:nvSpPr>
                <p:cNvPr id="78" name="圆角矩形 77">
                  <a:extLst>
                    <a:ext uri="{FF2B5EF4-FFF2-40B4-BE49-F238E27FC236}">
                      <a16:creationId xmlns:a16="http://schemas.microsoft.com/office/drawing/2014/main" id="{CCAEA9D6-780E-0E32-A85D-D5EB14CAE4AF}"/>
                    </a:ext>
                  </a:extLst>
                </p:cNvPr>
                <p:cNvSpPr/>
                <p:nvPr>
                  <p:custDataLst>
                    <p:tags r:id="rId5"/>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141DB841-EDF2-416E-6250-84C7424E234F}"/>
                    </a:ext>
                  </a:extLst>
                </p:cNvPr>
                <p:cNvSpPr txBox="1"/>
                <p:nvPr>
                  <p:custDataLst>
                    <p:tags r:id="rId6"/>
                  </p:custDataLst>
                </p:nvPr>
              </p:nvSpPr>
              <p:spPr>
                <a:xfrm>
                  <a:off x="3013" y="3722"/>
                  <a:ext cx="2620" cy="59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(3)</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重度中毒。</a:t>
                  </a:r>
                </a:p>
              </p:txBody>
            </p:sp>
          </p:grpSp>
        </p:grpSp>
        <p:sp>
          <p:nvSpPr>
            <p:cNvPr id="81" name="文本框 80">
              <a:extLst>
                <a:ext uri="{FF2B5EF4-FFF2-40B4-BE49-F238E27FC236}">
                  <a16:creationId xmlns:a16="http://schemas.microsoft.com/office/drawing/2014/main" id="{8C545277-6162-4433-2A7D-0F80FF9F9BED}"/>
                </a:ext>
              </a:extLst>
            </p:cNvPr>
            <p:cNvSpPr txBox="1"/>
            <p:nvPr>
              <p:custDataLst>
                <p:tags r:id="rId3"/>
              </p:custDataLst>
            </p:nvPr>
          </p:nvSpPr>
          <p:spPr>
            <a:xfrm>
              <a:off x="7248" y="5078"/>
              <a:ext cx="3584" cy="4971"/>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患者深度昏迷，各种反射消失，呼吸浅快，血压下降，大小便失禁，四肢软瘫，瞳孔先缩小后扩大。这时即使抢救成功，也会留下精神障碍的后遗症。</a:t>
              </a:r>
            </a:p>
          </p:txBody>
        </p:sp>
      </p:grpSp>
    </p:spTree>
    <p:extLst>
      <p:ext uri="{BB962C8B-B14F-4D97-AF65-F5344CB8AC3E}">
        <p14:creationId xmlns:p14="http://schemas.microsoft.com/office/powerpoint/2010/main" val="27119264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3"/>
          <p:cNvGrpSpPr/>
          <p:nvPr/>
        </p:nvGrpSpPr>
        <p:grpSpPr>
          <a:xfrm>
            <a:off x="1255132" y="2335530"/>
            <a:ext cx="10066020" cy="3687445"/>
            <a:chOff x="1989" y="3722"/>
            <a:chExt cx="15852" cy="5807"/>
          </a:xfrm>
        </p:grpSpPr>
        <p:sp>
          <p:nvSpPr>
            <p:cNvPr id="23" name="任意多边形: 形状 6"/>
            <p:cNvSpPr/>
            <p:nvPr>
              <p:custDataLst>
                <p:tags r:id="rId5"/>
              </p:custDataLst>
            </p:nvPr>
          </p:nvSpPr>
          <p:spPr>
            <a:xfrm>
              <a:off x="2528" y="3722"/>
              <a:ext cx="15313" cy="139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立即把现场的门窗打开，迅速将患者移出现场，转移到空气新鲜处，解开其衣扣。有条件的可直接给患者供氧。</a:t>
              </a:r>
            </a:p>
          </p:txBody>
        </p:sp>
        <p:sp>
          <p:nvSpPr>
            <p:cNvPr id="24" name="任意多边形: 形状 7"/>
            <p:cNvSpPr/>
            <p:nvPr>
              <p:custDataLst>
                <p:tags r:id="rId6"/>
              </p:custDataLst>
            </p:nvPr>
          </p:nvSpPr>
          <p:spPr>
            <a:xfrm>
              <a:off x="2528" y="5308"/>
              <a:ext cx="15308" cy="1395"/>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如患者的呼吸、心跳已停止，应及时进行人工呼吸和心脏按压。注意，要将患者的头偏向一侧，以清除其口、鼻中的呕吐物及分泌物。如有假牙，应摘下。</a:t>
              </a:r>
            </a:p>
          </p:txBody>
        </p:sp>
        <p:sp>
          <p:nvSpPr>
            <p:cNvPr id="26" name="任意多边形: 形状 8"/>
            <p:cNvSpPr/>
            <p:nvPr>
              <p:custDataLst>
                <p:tags r:id="rId7"/>
              </p:custDataLst>
            </p:nvPr>
          </p:nvSpPr>
          <p:spPr>
            <a:xfrm>
              <a:off x="2533" y="6899"/>
              <a:ext cx="15303" cy="810"/>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若患者已昏迷，可立即针刺其人中、劳宫、涌泉、十宣等穴位，以促其苏醒。</a:t>
              </a:r>
            </a:p>
          </p:txBody>
        </p:sp>
        <p:sp>
          <p:nvSpPr>
            <p:cNvPr id="28" name="任意多边形: 形状 9"/>
            <p:cNvSpPr/>
            <p:nvPr>
              <p:custDataLst>
                <p:tags r:id="rId8"/>
              </p:custDataLst>
            </p:nvPr>
          </p:nvSpPr>
          <p:spPr>
            <a:xfrm>
              <a:off x="2528" y="7905"/>
              <a:ext cx="15313" cy="810"/>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如患者能饮水，可给予热糖茶水或其他热饮料。</a:t>
              </a:r>
            </a:p>
          </p:txBody>
        </p:sp>
        <p:grpSp>
          <p:nvGrpSpPr>
            <p:cNvPr id="49" name="组合 48"/>
            <p:cNvGrpSpPr/>
            <p:nvPr/>
          </p:nvGrpSpPr>
          <p:grpSpPr>
            <a:xfrm>
              <a:off x="1989" y="3860"/>
              <a:ext cx="225" cy="5669"/>
              <a:chOff x="1989" y="3860"/>
              <a:chExt cx="225" cy="5669"/>
            </a:xfrm>
          </p:grpSpPr>
          <p:cxnSp>
            <p:nvCxnSpPr>
              <p:cNvPr id="30" name="直接连接符 29"/>
              <p:cNvCxnSpPr/>
              <p:nvPr>
                <p:custDataLst>
                  <p:tags r:id="rId9"/>
                </p:custDataLst>
              </p:nvPr>
            </p:nvCxnSpPr>
            <p:spPr>
              <a:xfrm>
                <a:off x="2099" y="3860"/>
                <a:ext cx="5" cy="5669"/>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1989" y="4262"/>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10"/>
                </p:custDataLst>
              </p:nvPr>
            </p:nvSpPr>
            <p:spPr>
              <a:xfrm>
                <a:off x="1989" y="5888"/>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custDataLst>
                  <p:tags r:id="rId11"/>
                </p:custDataLst>
              </p:nvPr>
            </p:nvSpPr>
            <p:spPr>
              <a:xfrm>
                <a:off x="1989" y="7146"/>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custDataLst>
                  <p:tags r:id="rId12"/>
                </p:custDataLst>
              </p:nvPr>
            </p:nvSpPr>
            <p:spPr>
              <a:xfrm>
                <a:off x="1989" y="9200"/>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1">
            <a:extLst>
              <a:ext uri="{FF2B5EF4-FFF2-40B4-BE49-F238E27FC236}">
                <a16:creationId xmlns:a16="http://schemas.microsoft.com/office/drawing/2014/main" id="{F7A32E56-7242-F4CC-2FDA-449F1D14E25B}"/>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四、中毒</a:t>
            </a:r>
          </a:p>
        </p:txBody>
      </p:sp>
      <p:sp>
        <p:nvSpPr>
          <p:cNvPr id="8" name="任意多边形: 形状 17">
            <a:extLst>
              <a:ext uri="{FF2B5EF4-FFF2-40B4-BE49-F238E27FC236}">
                <a16:creationId xmlns:a16="http://schemas.microsoft.com/office/drawing/2014/main" id="{8FDCD57F-7B83-65B4-4A6F-B3E15F2ECEE6}"/>
              </a:ext>
            </a:extLst>
          </p:cNvPr>
          <p:cNvSpPr/>
          <p:nvPr>
            <p:custDataLst>
              <p:tags r:id="rId2"/>
            </p:custDataLst>
          </p:nvPr>
        </p:nvSpPr>
        <p:spPr>
          <a:xfrm>
            <a:off x="706120" y="1476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2.</a:t>
            </a:r>
            <a:r>
              <a:rPr lang="zh-CN" altLang="en-US" sz="2000" b="1" dirty="0">
                <a:latin typeface="微软雅黑" panose="020B0503020204020204" pitchFamily="34" charset="-122"/>
                <a:ea typeface="微软雅黑" panose="020B0503020204020204" pitchFamily="34" charset="-122"/>
                <a:cs typeface="+mn-lt"/>
                <a:sym typeface="+mn-ea"/>
              </a:rPr>
              <a:t>抢救中毒者的方法</a:t>
            </a:r>
          </a:p>
        </p:txBody>
      </p:sp>
      <p:sp>
        <p:nvSpPr>
          <p:cNvPr id="3" name="任意多边形: 形状 9">
            <a:extLst>
              <a:ext uri="{FF2B5EF4-FFF2-40B4-BE49-F238E27FC236}">
                <a16:creationId xmlns:a16="http://schemas.microsoft.com/office/drawing/2014/main" id="{CDB05588-7491-46DA-1DD1-92AF99FBE45E}"/>
              </a:ext>
            </a:extLst>
          </p:cNvPr>
          <p:cNvSpPr/>
          <p:nvPr>
            <p:custDataLst>
              <p:tags r:id="rId3"/>
            </p:custDataLst>
          </p:nvPr>
        </p:nvSpPr>
        <p:spPr>
          <a:xfrm>
            <a:off x="1594222" y="5630545"/>
            <a:ext cx="9723755" cy="514351"/>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中、重度患者经上述紧急处理后，应及时送往医院进一步抢救治疗。</a:t>
            </a:r>
          </a:p>
        </p:txBody>
      </p:sp>
      <p:sp>
        <p:nvSpPr>
          <p:cNvPr id="4" name="椭圆 3">
            <a:extLst>
              <a:ext uri="{FF2B5EF4-FFF2-40B4-BE49-F238E27FC236}">
                <a16:creationId xmlns:a16="http://schemas.microsoft.com/office/drawing/2014/main" id="{AA1F880B-D345-B88E-C1AC-23EE82A9BA88}"/>
              </a:ext>
            </a:extLst>
          </p:cNvPr>
          <p:cNvSpPr/>
          <p:nvPr>
            <p:custDataLst>
              <p:tags r:id="rId4"/>
            </p:custDataLst>
          </p:nvPr>
        </p:nvSpPr>
        <p:spPr>
          <a:xfrm>
            <a:off x="1248465" y="5177472"/>
            <a:ext cx="142875" cy="14287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46C97-D127-F4F5-F875-9D18E2B9B1A7}"/>
            </a:ext>
          </a:extLst>
        </p:cNvPr>
        <p:cNvGrpSpPr/>
        <p:nvPr/>
      </p:nvGrpSpPr>
      <p:grpSpPr>
        <a:xfrm>
          <a:off x="0" y="0"/>
          <a:ext cx="0" cy="0"/>
          <a:chOff x="0" y="0"/>
          <a:chExt cx="0" cy="0"/>
        </a:xfrm>
      </p:grpSpPr>
      <p:sp>
        <p:nvSpPr>
          <p:cNvPr id="63" name="文本框 62">
            <a:extLst>
              <a:ext uri="{FF2B5EF4-FFF2-40B4-BE49-F238E27FC236}">
                <a16:creationId xmlns:a16="http://schemas.microsoft.com/office/drawing/2014/main" id="{B2A0AB52-975E-C44A-1863-473E115C81EF}"/>
              </a:ext>
            </a:extLst>
          </p:cNvPr>
          <p:cNvSpPr txBox="1"/>
          <p:nvPr>
            <p:custDataLst>
              <p:tags r:id="rId2"/>
            </p:custDataLst>
          </p:nvPr>
        </p:nvSpPr>
        <p:spPr>
          <a:xfrm>
            <a:off x="3420739" y="883243"/>
            <a:ext cx="5350522" cy="584775"/>
          </a:xfrm>
          <a:prstGeom prst="rect">
            <a:avLst/>
          </a:prstGeom>
          <a:noFill/>
        </p:spPr>
        <p:txBody>
          <a:bodyPr wrap="square" rtlCol="0">
            <a:spAutoFit/>
          </a:bodyPr>
          <a:lstStyle/>
          <a:p>
            <a:pPr algn="ctr"/>
            <a:r>
              <a:rPr lang="zh-CN" altLang="en-US" sz="3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阿里巴巴普惠体" panose="00020600040101010101" charset="-122"/>
                <a:sym typeface="阿里巴巴普惠体" panose="00020600040101010101" charset="-122"/>
              </a:rPr>
              <a:t>主 题 活 动</a:t>
            </a:r>
          </a:p>
        </p:txBody>
      </p:sp>
      <p:sp>
        <p:nvSpPr>
          <p:cNvPr id="3" name="文本框 2">
            <a:extLst>
              <a:ext uri="{FF2B5EF4-FFF2-40B4-BE49-F238E27FC236}">
                <a16:creationId xmlns:a16="http://schemas.microsoft.com/office/drawing/2014/main" id="{F6D19768-CED0-D536-A18D-87E2E42FBF03}"/>
              </a:ext>
            </a:extLst>
          </p:cNvPr>
          <p:cNvSpPr txBox="1"/>
          <p:nvPr>
            <p:custDataLst>
              <p:tags r:id="rId3"/>
            </p:custDataLst>
          </p:nvPr>
        </p:nvSpPr>
        <p:spPr>
          <a:xfrm>
            <a:off x="669098" y="1483976"/>
            <a:ext cx="10853804" cy="4613892"/>
          </a:xfrm>
          <a:prstGeom prst="rect">
            <a:avLst/>
          </a:prstGeom>
          <a:noFill/>
        </p:spPr>
        <p:txBody>
          <a:bodyPr wrap="square" rtlCol="0" anchor="t">
            <a:spAutoFit/>
          </a:bodyPr>
          <a:lstStyle/>
          <a:p>
            <a:pPr indent="457200"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一、活动内容及目的</a:t>
            </a: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组织全校师生以“紧急疏散、灾害救助、逃生自救、生存训练”为重点内容进行应急避险演练。该活动一方面检验处置学校突发公共事件的快速反应能力，不断完善应急预案和操作办法；另一方面要强化师生安全意识，不断提高自救自护和互助逃生能力。</a:t>
            </a:r>
          </a:p>
          <a:p>
            <a:pPr indent="457200"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二、活动组织机构及职责分工</a:t>
            </a: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成立由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任组长，</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任副组长，各班主任为成员的处置小组。负责学校突发公共卫生事件的人员救治、事件上报及配合处理等工作。</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工作小组成员：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①组长：</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p>
          <a:p>
            <a:pPr indent="457200"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②</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副组长：</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xx×</a:t>
            </a:r>
          </a:p>
          <a:p>
            <a:pPr indent="457200"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③</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组员：各班主任</a:t>
            </a:r>
          </a:p>
        </p:txBody>
      </p:sp>
    </p:spTree>
    <p:custDataLst>
      <p:tags r:id="rId1"/>
    </p:custDataLst>
    <p:extLst>
      <p:ext uri="{BB962C8B-B14F-4D97-AF65-F5344CB8AC3E}">
        <p14:creationId xmlns:p14="http://schemas.microsoft.com/office/powerpoint/2010/main" val="74679476"/>
      </p:ext>
    </p:extLst>
  </p:cSld>
  <p:clrMapOvr>
    <a:masterClrMapping/>
  </p:clrMapOvr>
  <p:transition spd="slow" advTm="4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9292B-D3A0-1B13-815E-1E6AAB53FA1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46DC1BF-A926-4982-76EB-1C33E03C1E04}"/>
              </a:ext>
            </a:extLst>
          </p:cNvPr>
          <p:cNvGrpSpPr/>
          <p:nvPr/>
        </p:nvGrpSpPr>
        <p:grpSpPr>
          <a:xfrm>
            <a:off x="723900" y="1307882"/>
            <a:ext cx="10744200" cy="5017135"/>
            <a:chOff x="1112" y="2325"/>
            <a:chExt cx="16920" cy="7901"/>
          </a:xfrm>
        </p:grpSpPr>
        <p:sp>
          <p:nvSpPr>
            <p:cNvPr id="7" name="直角三角形 6">
              <a:extLst>
                <a:ext uri="{FF2B5EF4-FFF2-40B4-BE49-F238E27FC236}">
                  <a16:creationId xmlns:a16="http://schemas.microsoft.com/office/drawing/2014/main" id="{F8047B7F-72B8-78C4-9111-56C3B60BB12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F5279C3-E30B-D2AA-C4B7-E5E2992D141B}"/>
                </a:ext>
              </a:extLst>
            </p:cNvPr>
            <p:cNvSpPr/>
            <p:nvPr>
              <p:custDataLst>
                <p:tags r:id="rId3"/>
              </p:custDataLst>
            </p:nvPr>
          </p:nvSpPr>
          <p:spPr>
            <a:xfrm>
              <a:off x="1532" y="2585"/>
              <a:ext cx="16500" cy="764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D9A74BBD-C3E6-AE8E-22F7-D803422BC4C7}"/>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食物中毒</a:t>
              </a:r>
            </a:p>
          </p:txBody>
        </p:sp>
        <p:sp>
          <p:nvSpPr>
            <p:cNvPr id="2" name="文本框 1">
              <a:extLst>
                <a:ext uri="{FF2B5EF4-FFF2-40B4-BE49-F238E27FC236}">
                  <a16:creationId xmlns:a16="http://schemas.microsoft.com/office/drawing/2014/main" id="{463410CE-FEA8-69D5-5086-627219956165}"/>
                </a:ext>
              </a:extLst>
            </p:cNvPr>
            <p:cNvSpPr txBox="1"/>
            <p:nvPr>
              <p:custDataLst>
                <p:tags r:id="rId5"/>
              </p:custDataLst>
            </p:nvPr>
          </p:nvSpPr>
          <p:spPr>
            <a:xfrm>
              <a:off x="1997" y="3405"/>
              <a:ext cx="15717" cy="6612"/>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细菌性食物中毒</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吃了被细菌及其毒素所污染的食物，就会引起细菌性食物中毒，在夏秋季最容易发生。这主要是因为夏秋季节气温高，细菌容易生长繁殖和产生毒素，加上此期间人出汗多，胃液分泌少，身体防御机能降低而造成的。</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引起中毒的食品常见的有肉、鱼、乳、蛋等，还有剩饭、糯米、凉糕、豆制品、面类、发酵食品等也易引起中毒。</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多数中毒者以急性胃肠炎症状为主，表现为恶心、呕吐，伴有脐周疼痛、腹泻，排便一日数次至几十次，多为水样便，个别有脓血便、黏液便。有些中毒者还伴有头痛、畏寒发热、乏力、瞳孔散大、视物模糊、呼吸困难等症状。严重的可因剧烈腹泻、呕吐、脱水，呼吸衰弱、休克而危及生命。</a:t>
              </a:r>
            </a:p>
          </p:txBody>
        </p:sp>
      </p:grpSp>
      <p:sp>
        <p:nvSpPr>
          <p:cNvPr id="4" name="1">
            <a:extLst>
              <a:ext uri="{FF2B5EF4-FFF2-40B4-BE49-F238E27FC236}">
                <a16:creationId xmlns:a16="http://schemas.microsoft.com/office/drawing/2014/main" id="{E252574C-A9DD-00EB-33DE-592C0F5B083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四、中毒</a:t>
            </a:r>
          </a:p>
        </p:txBody>
      </p:sp>
    </p:spTree>
    <p:extLst>
      <p:ext uri="{BB962C8B-B14F-4D97-AF65-F5344CB8AC3E}">
        <p14:creationId xmlns:p14="http://schemas.microsoft.com/office/powerpoint/2010/main" val="226633743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12B94-15FC-B32C-DBFF-F23DEACB3FF9}"/>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A7E29E73-8973-54B6-4152-270FDDC74BCD}"/>
              </a:ext>
            </a:extLst>
          </p:cNvPr>
          <p:cNvGrpSpPr/>
          <p:nvPr/>
        </p:nvGrpSpPr>
        <p:grpSpPr>
          <a:xfrm>
            <a:off x="1255132" y="2335530"/>
            <a:ext cx="10066020" cy="3560445"/>
            <a:chOff x="1989" y="3722"/>
            <a:chExt cx="15852" cy="5607"/>
          </a:xfrm>
        </p:grpSpPr>
        <p:sp>
          <p:nvSpPr>
            <p:cNvPr id="23" name="任意多边形: 形状 6">
              <a:extLst>
                <a:ext uri="{FF2B5EF4-FFF2-40B4-BE49-F238E27FC236}">
                  <a16:creationId xmlns:a16="http://schemas.microsoft.com/office/drawing/2014/main" id="{21498CE9-1965-BC53-A7D7-74B6173E5644}"/>
                </a:ext>
              </a:extLst>
            </p:cNvPr>
            <p:cNvSpPr/>
            <p:nvPr>
              <p:custDataLst>
                <p:tags r:id="rId3"/>
              </p:custDataLst>
            </p:nvPr>
          </p:nvSpPr>
          <p:spPr>
            <a:xfrm>
              <a:off x="2528" y="3722"/>
              <a:ext cx="15313" cy="139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进食后不久就中毒者，如未呕吐，可用筷子、手指等刺激其咽后壁、舌根催吐；如已发生呕吐，则不必止吐。胃内容物已呕吐完而仍恶心呕吐时，可用</a:t>
              </a: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匙生姜汁加糖冲服以止呕吐，也可用清水或</a:t>
              </a: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1∶5000</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高锰酸钾溶液洗胃。</a:t>
              </a:r>
            </a:p>
          </p:txBody>
        </p:sp>
        <p:sp>
          <p:nvSpPr>
            <p:cNvPr id="24" name="任意多边形: 形状 7">
              <a:extLst>
                <a:ext uri="{FF2B5EF4-FFF2-40B4-BE49-F238E27FC236}">
                  <a16:creationId xmlns:a16="http://schemas.microsoft.com/office/drawing/2014/main" id="{E7FA5197-DDEC-FC8E-5965-75CAF0C76C87}"/>
                </a:ext>
              </a:extLst>
            </p:cNvPr>
            <p:cNvSpPr/>
            <p:nvPr>
              <p:custDataLst>
                <p:tags r:id="rId4"/>
              </p:custDataLst>
            </p:nvPr>
          </p:nvSpPr>
          <p:spPr>
            <a:xfrm>
              <a:off x="2528" y="5308"/>
              <a:ext cx="15308" cy="1395"/>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若中毒者能饮水，应多饮茶水、淡盐水，以补充水分及盐分；如不能饮水，应送往医院输液。</a:t>
              </a:r>
            </a:p>
          </p:txBody>
        </p:sp>
        <p:sp>
          <p:nvSpPr>
            <p:cNvPr id="26" name="任意多边形: 形状 8">
              <a:extLst>
                <a:ext uri="{FF2B5EF4-FFF2-40B4-BE49-F238E27FC236}">
                  <a16:creationId xmlns:a16="http://schemas.microsoft.com/office/drawing/2014/main" id="{2D3295DA-2D78-9772-209E-AFAB0A74E8E9}"/>
                </a:ext>
              </a:extLst>
            </p:cNvPr>
            <p:cNvSpPr/>
            <p:nvPr>
              <p:custDataLst>
                <p:tags r:id="rId5"/>
              </p:custDataLst>
            </p:nvPr>
          </p:nvSpPr>
          <p:spPr>
            <a:xfrm>
              <a:off x="2533" y="6899"/>
              <a:ext cx="15303" cy="139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中毒者应禁食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8~12h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，待病情好转后可吃易消化的半流质食物。还要在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3~4d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内尽量少吃油腻食物。</a:t>
              </a:r>
            </a:p>
          </p:txBody>
        </p:sp>
        <p:sp>
          <p:nvSpPr>
            <p:cNvPr id="28" name="任意多边形: 形状 9">
              <a:extLst>
                <a:ext uri="{FF2B5EF4-FFF2-40B4-BE49-F238E27FC236}">
                  <a16:creationId xmlns:a16="http://schemas.microsoft.com/office/drawing/2014/main" id="{78BF21BF-5CFE-B9A9-2020-215C17ABC2B5}"/>
                </a:ext>
              </a:extLst>
            </p:cNvPr>
            <p:cNvSpPr/>
            <p:nvPr>
              <p:custDataLst>
                <p:tags r:id="rId6"/>
              </p:custDataLst>
            </p:nvPr>
          </p:nvSpPr>
          <p:spPr>
            <a:xfrm>
              <a:off x="2528" y="8519"/>
              <a:ext cx="15313" cy="810"/>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病情严重者应尽快送医院治疗。</a:t>
              </a:r>
            </a:p>
          </p:txBody>
        </p:sp>
        <p:grpSp>
          <p:nvGrpSpPr>
            <p:cNvPr id="49" name="组合 48">
              <a:extLst>
                <a:ext uri="{FF2B5EF4-FFF2-40B4-BE49-F238E27FC236}">
                  <a16:creationId xmlns:a16="http://schemas.microsoft.com/office/drawing/2014/main" id="{3FF56687-350A-E98C-6344-789315DDA613}"/>
                </a:ext>
              </a:extLst>
            </p:cNvPr>
            <p:cNvGrpSpPr/>
            <p:nvPr/>
          </p:nvGrpSpPr>
          <p:grpSpPr>
            <a:xfrm>
              <a:off x="1989" y="3860"/>
              <a:ext cx="225" cy="5329"/>
              <a:chOff x="1989" y="3860"/>
              <a:chExt cx="225" cy="5329"/>
            </a:xfrm>
          </p:grpSpPr>
          <p:cxnSp>
            <p:nvCxnSpPr>
              <p:cNvPr id="30" name="直接连接符 29">
                <a:extLst>
                  <a:ext uri="{FF2B5EF4-FFF2-40B4-BE49-F238E27FC236}">
                    <a16:creationId xmlns:a16="http://schemas.microsoft.com/office/drawing/2014/main" id="{81F19AD6-59A5-FB40-5EDC-3319909BC3E4}"/>
                  </a:ext>
                </a:extLst>
              </p:cNvPr>
              <p:cNvCxnSpPr/>
              <p:nvPr>
                <p:custDataLst>
                  <p:tags r:id="rId7"/>
                </p:custDataLst>
              </p:nvPr>
            </p:nvCxnSpPr>
            <p:spPr>
              <a:xfrm>
                <a:off x="2099" y="3860"/>
                <a:ext cx="5" cy="5329"/>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701AA243-C78D-8083-D63C-5D3DAD050888}"/>
                  </a:ext>
                </a:extLst>
              </p:cNvPr>
              <p:cNvSpPr/>
              <p:nvPr/>
            </p:nvSpPr>
            <p:spPr>
              <a:xfrm>
                <a:off x="1989" y="4262"/>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6C40D20F-0876-0453-652D-A1F008D86084}"/>
                  </a:ext>
                </a:extLst>
              </p:cNvPr>
              <p:cNvSpPr/>
              <p:nvPr>
                <p:custDataLst>
                  <p:tags r:id="rId8"/>
                </p:custDataLst>
              </p:nvPr>
            </p:nvSpPr>
            <p:spPr>
              <a:xfrm>
                <a:off x="1989" y="5888"/>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2A5EBCD8-8E20-229F-604C-E810E2BFF8FF}"/>
                  </a:ext>
                </a:extLst>
              </p:cNvPr>
              <p:cNvSpPr/>
              <p:nvPr>
                <p:custDataLst>
                  <p:tags r:id="rId9"/>
                </p:custDataLst>
              </p:nvPr>
            </p:nvSpPr>
            <p:spPr>
              <a:xfrm>
                <a:off x="1989" y="7500"/>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7CB5B434-6880-49EC-16B9-90BE7760A661}"/>
                  </a:ext>
                </a:extLst>
              </p:cNvPr>
              <p:cNvSpPr/>
              <p:nvPr>
                <p:custDataLst>
                  <p:tags r:id="rId10"/>
                </p:custDataLst>
              </p:nvPr>
            </p:nvSpPr>
            <p:spPr>
              <a:xfrm>
                <a:off x="1989" y="8845"/>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1">
            <a:extLst>
              <a:ext uri="{FF2B5EF4-FFF2-40B4-BE49-F238E27FC236}">
                <a16:creationId xmlns:a16="http://schemas.microsoft.com/office/drawing/2014/main" id="{E13BF695-40C4-2A26-4EBF-905A8A5D5C5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四、中毒</a:t>
            </a:r>
          </a:p>
        </p:txBody>
      </p:sp>
      <p:sp>
        <p:nvSpPr>
          <p:cNvPr id="8" name="任意多边形: 形状 17">
            <a:extLst>
              <a:ext uri="{FF2B5EF4-FFF2-40B4-BE49-F238E27FC236}">
                <a16:creationId xmlns:a16="http://schemas.microsoft.com/office/drawing/2014/main" id="{8E58EAD5-643E-8E07-6787-0640DC88863B}"/>
              </a:ext>
            </a:extLst>
          </p:cNvPr>
          <p:cNvSpPr/>
          <p:nvPr>
            <p:custDataLst>
              <p:tags r:id="rId2"/>
            </p:custDataLst>
          </p:nvPr>
        </p:nvSpPr>
        <p:spPr>
          <a:xfrm>
            <a:off x="706120" y="1476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细菌性食物中毒的抢救方法：</a:t>
            </a:r>
          </a:p>
        </p:txBody>
      </p:sp>
    </p:spTree>
    <p:extLst>
      <p:ext uri="{BB962C8B-B14F-4D97-AF65-F5344CB8AC3E}">
        <p14:creationId xmlns:p14="http://schemas.microsoft.com/office/powerpoint/2010/main" val="88214387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791B1-64B7-AB9B-6273-474B3EF4616C}"/>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24887DBF-BB77-89E8-FD3B-50EAF110C89C}"/>
              </a:ext>
            </a:extLst>
          </p:cNvPr>
          <p:cNvGrpSpPr/>
          <p:nvPr/>
        </p:nvGrpSpPr>
        <p:grpSpPr>
          <a:xfrm>
            <a:off x="723900" y="1307882"/>
            <a:ext cx="10744200" cy="5109972"/>
            <a:chOff x="1112" y="2325"/>
            <a:chExt cx="16920" cy="8783"/>
          </a:xfrm>
        </p:grpSpPr>
        <p:sp>
          <p:nvSpPr>
            <p:cNvPr id="7" name="直角三角形 6">
              <a:extLst>
                <a:ext uri="{FF2B5EF4-FFF2-40B4-BE49-F238E27FC236}">
                  <a16:creationId xmlns:a16="http://schemas.microsoft.com/office/drawing/2014/main" id="{273E7E54-54BC-305D-0C8A-8E60B23555D0}"/>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019A5641-FF60-2DD3-1D17-CA315FDF1562}"/>
                </a:ext>
              </a:extLst>
            </p:cNvPr>
            <p:cNvSpPr/>
            <p:nvPr>
              <p:custDataLst>
                <p:tags r:id="rId3"/>
              </p:custDataLst>
            </p:nvPr>
          </p:nvSpPr>
          <p:spPr>
            <a:xfrm>
              <a:off x="1532" y="2585"/>
              <a:ext cx="16500" cy="852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6981650A-8268-574C-7DEA-9434B62CDF5D}"/>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食物中毒</a:t>
              </a:r>
            </a:p>
          </p:txBody>
        </p:sp>
        <p:sp>
          <p:nvSpPr>
            <p:cNvPr id="2" name="文本框 1">
              <a:extLst>
                <a:ext uri="{FF2B5EF4-FFF2-40B4-BE49-F238E27FC236}">
                  <a16:creationId xmlns:a16="http://schemas.microsoft.com/office/drawing/2014/main" id="{7AED7567-FE58-B936-96A0-1D1BDB9BDF57}"/>
                </a:ext>
              </a:extLst>
            </p:cNvPr>
            <p:cNvSpPr txBox="1"/>
            <p:nvPr>
              <p:custDataLst>
                <p:tags r:id="rId5"/>
              </p:custDataLst>
            </p:nvPr>
          </p:nvSpPr>
          <p:spPr>
            <a:xfrm>
              <a:off x="1997" y="3405"/>
              <a:ext cx="15717" cy="6895"/>
            </a:xfrm>
            <a:prstGeom prst="rect">
              <a:avLst/>
            </a:prstGeom>
            <a:noFill/>
          </p:spPr>
          <p:txBody>
            <a:bodyPr wrap="square" rtlCol="0" anchor="t">
              <a:spAutoFit/>
            </a:bodyPr>
            <a:lstStyle/>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毒蘑菇中毒</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毒蘑菇毒性的发作期，少则</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，一般不会超过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毒蘑菇所含的毒素成分。</a:t>
              </a:r>
            </a:p>
            <a:p>
              <a:pPr marL="0" lvl="1" indent="457200" algn="l"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①肝脏毒素。可致肝脏急性炎症、坏死，胃肠道出血、水肿，脑水肿。</a:t>
              </a:r>
            </a:p>
            <a:p>
              <a:pPr marL="0" lvl="1" indent="457200" algn="l"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②神经毒素。主要作用于中枢神经系统，可引起幻想、幻觉、哭笑无常等精神症状。</a:t>
              </a:r>
            </a:p>
            <a:p>
              <a:pPr marL="0" lvl="1" indent="457200" algn="l"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③胃肠毒素。可引起胃肠炎症。</a:t>
              </a:r>
            </a:p>
            <a:p>
              <a:pPr marL="0" lvl="1" indent="457200" algn="l"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④溶血毒素。引起溶血疾病的毒素，可致肝脾肿大、昏迷、抽搐、急性肾功能衰竭。</a:t>
              </a:r>
            </a:p>
            <a:p>
              <a:pPr marL="0" lvl="1" indent="457200" algn="l" fontAlgn="auto">
                <a:lnSpc>
                  <a:spcPct val="13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急救方法。</a:t>
              </a:r>
            </a:p>
            <a:p>
              <a:pPr marL="0" lvl="1" indent="457200" algn="l"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①立即催吐、洗胃、导泻。对食用毒蘑菇不久而无明显呕吐者，可先用手指、筷子等刺激其舌根部催吐；而对呕吐明显者，则不必催吐，然后用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5000~1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高锰酸钾溶液或浓茶水、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活性炭混合液等反复洗胃。对无腹泻者，在洗胃后用硫酸镁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20~30g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或蓖麻油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30~60mL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导泻。</a:t>
              </a:r>
            </a:p>
            <a:p>
              <a:pPr marL="0" lvl="1" indent="457200" algn="l"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②经上述处理后对于中毒症状未见好转或逐渐加重者，及时送医院抢救。</a:t>
              </a:r>
            </a:p>
          </p:txBody>
        </p:sp>
      </p:grpSp>
      <p:sp>
        <p:nvSpPr>
          <p:cNvPr id="4" name="1">
            <a:extLst>
              <a:ext uri="{FF2B5EF4-FFF2-40B4-BE49-F238E27FC236}">
                <a16:creationId xmlns:a16="http://schemas.microsoft.com/office/drawing/2014/main" id="{8A2A15E2-099B-B48E-8F9E-51700BF3AF11}"/>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四、中毒</a:t>
            </a:r>
          </a:p>
        </p:txBody>
      </p:sp>
    </p:spTree>
    <p:extLst>
      <p:ext uri="{BB962C8B-B14F-4D97-AF65-F5344CB8AC3E}">
        <p14:creationId xmlns:p14="http://schemas.microsoft.com/office/powerpoint/2010/main" val="259009017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684E2-2D6B-9E54-9B8C-7FD01495FBF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50A0FBB-E89C-9BD8-3E4E-01EEEC2D22B3}"/>
              </a:ext>
            </a:extLst>
          </p:cNvPr>
          <p:cNvGrpSpPr/>
          <p:nvPr/>
        </p:nvGrpSpPr>
        <p:grpSpPr>
          <a:xfrm>
            <a:off x="723900" y="1316990"/>
            <a:ext cx="10744200" cy="4966335"/>
            <a:chOff x="1112" y="2325"/>
            <a:chExt cx="16920" cy="7821"/>
          </a:xfrm>
        </p:grpSpPr>
        <p:sp>
          <p:nvSpPr>
            <p:cNvPr id="7" name="直角三角形 6">
              <a:extLst>
                <a:ext uri="{FF2B5EF4-FFF2-40B4-BE49-F238E27FC236}">
                  <a16:creationId xmlns:a16="http://schemas.microsoft.com/office/drawing/2014/main" id="{F7063A0E-86EC-7B86-266F-9A73F78590E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278CED0-8777-C012-1B22-70F53CE56EE0}"/>
                </a:ext>
              </a:extLst>
            </p:cNvPr>
            <p:cNvSpPr/>
            <p:nvPr>
              <p:custDataLst>
                <p:tags r:id="rId3"/>
              </p:custDataLst>
            </p:nvPr>
          </p:nvSpPr>
          <p:spPr>
            <a:xfrm>
              <a:off x="1532" y="2587"/>
              <a:ext cx="16500" cy="755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CC3A54F-E102-7FE1-5446-5025314DE690}"/>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食物中毒</a:t>
              </a:r>
            </a:p>
          </p:txBody>
        </p:sp>
        <p:sp>
          <p:nvSpPr>
            <p:cNvPr id="2" name="文本框 1">
              <a:extLst>
                <a:ext uri="{FF2B5EF4-FFF2-40B4-BE49-F238E27FC236}">
                  <a16:creationId xmlns:a16="http://schemas.microsoft.com/office/drawing/2014/main" id="{D858A7EE-6FF2-F687-87C4-ECA74D8C145A}"/>
                </a:ext>
              </a:extLst>
            </p:cNvPr>
            <p:cNvSpPr txBox="1"/>
            <p:nvPr>
              <p:custDataLst>
                <p:tags r:id="rId5"/>
              </p:custDataLst>
            </p:nvPr>
          </p:nvSpPr>
          <p:spPr>
            <a:xfrm>
              <a:off x="1919" y="3433"/>
              <a:ext cx="15725"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发芽马铃薯中毒</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未成熟的绿色马铃薯或发芽马铃薯中，尤其是皮芽孔部及胚胎部，这种毒素含量较成熟者高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倍。因此，吃了此类马铃薯便会引起中毒，轻者表现为咽喉发痒、胸口闷热、发烧、上吐下泻；重者发烧、头痛头晕、烦躁不安、呼吸困难，甚至心脏停搏而危及生命。</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发芽马铃薯中毒的急救方法如下。</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对中毒较轻者，可大量饮用淡盐水、绿豆汤、甘草汤等解毒。</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对中毒较严重者，应立即用手指、筷子等刺激咽后壁催吐，然后用浓茶水或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高锰酸钾溶液、</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鞣酸溶液反复洗胃，再口服硫酸镁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导泻。</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适当饮用一些食醋也有解毒作用。</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对呼吸衰竭者，应进行人工呼吸；昏迷时可针刺人中、涌泉穴急救，并尽快送往医院救治。</a:t>
              </a:r>
            </a:p>
          </p:txBody>
        </p:sp>
      </p:grpSp>
      <p:sp>
        <p:nvSpPr>
          <p:cNvPr id="4" name="1">
            <a:extLst>
              <a:ext uri="{FF2B5EF4-FFF2-40B4-BE49-F238E27FC236}">
                <a16:creationId xmlns:a16="http://schemas.microsoft.com/office/drawing/2014/main" id="{4E5E269D-2B80-99DC-3007-AD87A8A4967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四、中毒</a:t>
            </a:r>
          </a:p>
        </p:txBody>
      </p:sp>
    </p:spTree>
    <p:extLst>
      <p:ext uri="{BB962C8B-B14F-4D97-AF65-F5344CB8AC3E}">
        <p14:creationId xmlns:p14="http://schemas.microsoft.com/office/powerpoint/2010/main" val="391534844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98AAE-AEE6-D4D3-327C-070D6FB2AD88}"/>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2D5B139-CABE-E793-CB28-EE602C3CD6D0}"/>
              </a:ext>
            </a:extLst>
          </p:cNvPr>
          <p:cNvGrpSpPr/>
          <p:nvPr/>
        </p:nvGrpSpPr>
        <p:grpSpPr>
          <a:xfrm>
            <a:off x="723900" y="1618846"/>
            <a:ext cx="10744200" cy="1652905"/>
            <a:chOff x="1112" y="2325"/>
            <a:chExt cx="16920" cy="2603"/>
          </a:xfrm>
        </p:grpSpPr>
        <p:sp>
          <p:nvSpPr>
            <p:cNvPr id="7" name="直角三角形 6">
              <a:extLst>
                <a:ext uri="{FF2B5EF4-FFF2-40B4-BE49-F238E27FC236}">
                  <a16:creationId xmlns:a16="http://schemas.microsoft.com/office/drawing/2014/main" id="{730D6CFC-D3F7-B5BA-C6C2-FD2382497CAD}"/>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4C242FCA-A6F9-D899-2FEA-6008337F7D04}"/>
                </a:ext>
              </a:extLst>
            </p:cNvPr>
            <p:cNvSpPr/>
            <p:nvPr>
              <p:custDataLst>
                <p:tags r:id="rId7"/>
              </p:custDataLst>
            </p:nvPr>
          </p:nvSpPr>
          <p:spPr>
            <a:xfrm>
              <a:off x="1532" y="2610"/>
              <a:ext cx="16500" cy="231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D6313BC5-A359-A7C8-B9D1-102A18B36402}"/>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擦伤</a:t>
              </a:r>
            </a:p>
          </p:txBody>
        </p:sp>
        <p:sp>
          <p:nvSpPr>
            <p:cNvPr id="2" name="文本框 1">
              <a:extLst>
                <a:ext uri="{FF2B5EF4-FFF2-40B4-BE49-F238E27FC236}">
                  <a16:creationId xmlns:a16="http://schemas.microsoft.com/office/drawing/2014/main" id="{9199737D-1789-6DC5-5F52-F47EAA94ECEB}"/>
                </a:ext>
              </a:extLst>
            </p:cNvPr>
            <p:cNvSpPr txBox="1"/>
            <p:nvPr>
              <p:custDataLst>
                <p:tags r:id="rId9"/>
              </p:custDataLst>
            </p:nvPr>
          </p:nvSpPr>
          <p:spPr>
            <a:xfrm>
              <a:off x="1803" y="3334"/>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擦伤即皮肤的表皮擦伤，若擦伤部位较浅，只需涂上碘伏即可；如擦伤创面较脏或有渗血，应先用生理盐水清创，再涂上紫药水。</a:t>
              </a:r>
            </a:p>
          </p:txBody>
        </p:sp>
      </p:grpSp>
      <p:sp>
        <p:nvSpPr>
          <p:cNvPr id="4" name="1">
            <a:extLst>
              <a:ext uri="{FF2B5EF4-FFF2-40B4-BE49-F238E27FC236}">
                <a16:creationId xmlns:a16="http://schemas.microsoft.com/office/drawing/2014/main" id="{DCD2A675-9BB8-BC4E-24BA-1FA4CAFC1AE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五、运动创伤</a:t>
            </a:r>
          </a:p>
        </p:txBody>
      </p:sp>
      <p:grpSp>
        <p:nvGrpSpPr>
          <p:cNvPr id="6" name="4">
            <a:extLst>
              <a:ext uri="{FF2B5EF4-FFF2-40B4-BE49-F238E27FC236}">
                <a16:creationId xmlns:a16="http://schemas.microsoft.com/office/drawing/2014/main" id="{312F399E-B334-C3DE-0D26-417C67C4BEDD}"/>
              </a:ext>
            </a:extLst>
          </p:cNvPr>
          <p:cNvGrpSpPr/>
          <p:nvPr/>
        </p:nvGrpSpPr>
        <p:grpSpPr>
          <a:xfrm>
            <a:off x="723900" y="3527892"/>
            <a:ext cx="10761345" cy="2151380"/>
            <a:chOff x="1312" y="5885"/>
            <a:chExt cx="16947" cy="3388"/>
          </a:xfrm>
        </p:grpSpPr>
        <p:sp>
          <p:nvSpPr>
            <p:cNvPr id="8" name="直角三角形 7">
              <a:extLst>
                <a:ext uri="{FF2B5EF4-FFF2-40B4-BE49-F238E27FC236}">
                  <a16:creationId xmlns:a16="http://schemas.microsoft.com/office/drawing/2014/main" id="{B3FF3AC1-12D3-323E-0885-F5A3B9E65DFD}"/>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7DDFD965-5976-D9DA-CE5E-13FB012CA3FC}"/>
                </a:ext>
              </a:extLst>
            </p:cNvPr>
            <p:cNvSpPr/>
            <p:nvPr>
              <p:custDataLst>
                <p:tags r:id="rId3"/>
              </p:custDataLst>
            </p:nvPr>
          </p:nvSpPr>
          <p:spPr>
            <a:xfrm>
              <a:off x="1759" y="6132"/>
              <a:ext cx="16500" cy="314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7A2952ED-5E62-BB90-BF41-83DE11DE2B77}"/>
                </a:ext>
              </a:extLst>
            </p:cNvPr>
            <p:cNvSpPr/>
            <p:nvPr>
              <p:custDataLst>
                <p:tags r:id="rId4"/>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肌肉拉伤</a:t>
              </a:r>
            </a:p>
          </p:txBody>
        </p:sp>
        <p:sp>
          <p:nvSpPr>
            <p:cNvPr id="11" name="文本框 10">
              <a:extLst>
                <a:ext uri="{FF2B5EF4-FFF2-40B4-BE49-F238E27FC236}">
                  <a16:creationId xmlns:a16="http://schemas.microsoft.com/office/drawing/2014/main" id="{56BCBEB3-62C2-142B-8611-EDFFE235C3C3}"/>
                </a:ext>
              </a:extLst>
            </p:cNvPr>
            <p:cNvSpPr txBox="1"/>
            <p:nvPr>
              <p:custDataLst>
                <p:tags r:id="rId5"/>
              </p:custDataLst>
            </p:nvPr>
          </p:nvSpPr>
          <p:spPr>
            <a:xfrm>
              <a:off x="2057" y="6900"/>
              <a:ext cx="15904" cy="2031"/>
            </a:xfrm>
            <a:prstGeom prst="rect">
              <a:avLst/>
            </a:prstGeom>
            <a:noFill/>
          </p:spPr>
          <p:txBody>
            <a:bodyPr wrap="square" rtlCol="0" anchor="t">
              <a:spAutoFit/>
            </a:bodyPr>
            <a:lstStyle/>
            <a:p>
              <a:pPr marL="0" lvl="1" indent="457200">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肌肉拉伤是指肌纤维撕裂而致的损伤，主要由于运动过度或热身不足造成，可根据疼痛程度确定受伤的轻重，一旦出现痛感应立即停止运动，并在痛点敷上冰块或冷毛巾，保持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以使小血管收缩， 减少局部充血、水肿。切忌搓揉及热敷。</a:t>
              </a:r>
            </a:p>
          </p:txBody>
        </p:sp>
      </p:grpSp>
    </p:spTree>
    <p:extLst>
      <p:ext uri="{BB962C8B-B14F-4D97-AF65-F5344CB8AC3E}">
        <p14:creationId xmlns:p14="http://schemas.microsoft.com/office/powerpoint/2010/main" val="19057335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228DA-DCD6-94C5-1BD3-ADB08B54B7EF}"/>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CC06826-4842-2C89-CA8A-C727AE25C5BB}"/>
              </a:ext>
            </a:extLst>
          </p:cNvPr>
          <p:cNvGrpSpPr/>
          <p:nvPr/>
        </p:nvGrpSpPr>
        <p:grpSpPr>
          <a:xfrm>
            <a:off x="723900" y="1302385"/>
            <a:ext cx="10744200" cy="2144395"/>
            <a:chOff x="1112" y="2325"/>
            <a:chExt cx="16920" cy="3377"/>
          </a:xfrm>
        </p:grpSpPr>
        <p:sp>
          <p:nvSpPr>
            <p:cNvPr id="7" name="直角三角形 6">
              <a:extLst>
                <a:ext uri="{FF2B5EF4-FFF2-40B4-BE49-F238E27FC236}">
                  <a16:creationId xmlns:a16="http://schemas.microsoft.com/office/drawing/2014/main" id="{0FDF9785-D5A5-F14B-8175-4EAD63CD4593}"/>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191F6B7-1586-E056-FBEA-2589FA492BE1}"/>
                </a:ext>
              </a:extLst>
            </p:cNvPr>
            <p:cNvSpPr/>
            <p:nvPr>
              <p:custDataLst>
                <p:tags r:id="rId7"/>
              </p:custDataLst>
            </p:nvPr>
          </p:nvSpPr>
          <p:spPr>
            <a:xfrm>
              <a:off x="1532" y="2610"/>
              <a:ext cx="16500" cy="309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E3DA271-9567-6E09-CEA7-CB1E06EF1A36}"/>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挫伤</a:t>
              </a:r>
            </a:p>
          </p:txBody>
        </p:sp>
        <p:sp>
          <p:nvSpPr>
            <p:cNvPr id="2" name="文本框 1">
              <a:extLst>
                <a:ext uri="{FF2B5EF4-FFF2-40B4-BE49-F238E27FC236}">
                  <a16:creationId xmlns:a16="http://schemas.microsoft.com/office/drawing/2014/main" id="{69D40C70-36D0-D4AC-3920-5DDD74A9211C}"/>
                </a:ext>
              </a:extLst>
            </p:cNvPr>
            <p:cNvSpPr txBox="1"/>
            <p:nvPr>
              <p:custDataLst>
                <p:tags r:id="rId9"/>
              </p:custDataLst>
            </p:nvPr>
          </p:nvSpPr>
          <p:spPr>
            <a:xfrm>
              <a:off x="1803" y="3334"/>
              <a:ext cx="15958" cy="2195"/>
            </a:xfrm>
            <a:prstGeom prst="rect">
              <a:avLst/>
            </a:prstGeom>
            <a:noFill/>
          </p:spPr>
          <p:txBody>
            <a:bodyPr wrap="square" rtlCol="0" anchor="t">
              <a:spAutoFit/>
            </a:bodyPr>
            <a:lstStyle/>
            <a:p>
              <a:pPr marL="0" lvl="1" indent="457200" algn="l" fontAlgn="auto">
                <a:lnSpc>
                  <a:spcPct val="12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挫伤是由于身体局部受到钝器打击而引起的组织损伤。轻度挫伤不需特殊处理，经冷敷处理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24h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后可用活血化瘀酊剂，局部可用伤湿止痛膏贴上。在伤后第一天予以冷敷，第二天热敷，约一周后挫伤处可吸收消失。对较重的挫伤，可用云南白药加白酒调敷伤处并包扎，隔日换药一次，每日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次，再配以理疗。</a:t>
              </a:r>
            </a:p>
          </p:txBody>
        </p:sp>
      </p:grpSp>
      <p:sp>
        <p:nvSpPr>
          <p:cNvPr id="4" name="1">
            <a:extLst>
              <a:ext uri="{FF2B5EF4-FFF2-40B4-BE49-F238E27FC236}">
                <a16:creationId xmlns:a16="http://schemas.microsoft.com/office/drawing/2014/main" id="{D55DE012-E388-4C04-A323-D33BF7B3A0B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五、运动创伤</a:t>
            </a:r>
          </a:p>
        </p:txBody>
      </p:sp>
      <p:grpSp>
        <p:nvGrpSpPr>
          <p:cNvPr id="6" name="4">
            <a:extLst>
              <a:ext uri="{FF2B5EF4-FFF2-40B4-BE49-F238E27FC236}">
                <a16:creationId xmlns:a16="http://schemas.microsoft.com/office/drawing/2014/main" id="{432E85B1-BCF1-F084-9E50-5394D5CF2B23}"/>
              </a:ext>
            </a:extLst>
          </p:cNvPr>
          <p:cNvGrpSpPr/>
          <p:nvPr/>
        </p:nvGrpSpPr>
        <p:grpSpPr>
          <a:xfrm>
            <a:off x="723900" y="3550285"/>
            <a:ext cx="10761345" cy="2531745"/>
            <a:chOff x="1312" y="5885"/>
            <a:chExt cx="16947" cy="3987"/>
          </a:xfrm>
        </p:grpSpPr>
        <p:sp>
          <p:nvSpPr>
            <p:cNvPr id="8" name="直角三角形 7">
              <a:extLst>
                <a:ext uri="{FF2B5EF4-FFF2-40B4-BE49-F238E27FC236}">
                  <a16:creationId xmlns:a16="http://schemas.microsoft.com/office/drawing/2014/main" id="{68A49F88-0BA1-243A-1DFC-F074921BE108}"/>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8396387A-1D83-DA7A-A82E-0CDCBB336B92}"/>
                </a:ext>
              </a:extLst>
            </p:cNvPr>
            <p:cNvSpPr/>
            <p:nvPr>
              <p:custDataLst>
                <p:tags r:id="rId3"/>
              </p:custDataLst>
            </p:nvPr>
          </p:nvSpPr>
          <p:spPr>
            <a:xfrm>
              <a:off x="1759" y="6132"/>
              <a:ext cx="16500" cy="374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264AAD33-0DE4-6E3C-C64A-FB529C0CFFA3}"/>
                </a:ext>
              </a:extLst>
            </p:cNvPr>
            <p:cNvSpPr/>
            <p:nvPr>
              <p:custDataLst>
                <p:tags r:id="rId4"/>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扭伤</a:t>
              </a:r>
            </a:p>
          </p:txBody>
        </p:sp>
        <p:sp>
          <p:nvSpPr>
            <p:cNvPr id="11" name="文本框 10">
              <a:extLst>
                <a:ext uri="{FF2B5EF4-FFF2-40B4-BE49-F238E27FC236}">
                  <a16:creationId xmlns:a16="http://schemas.microsoft.com/office/drawing/2014/main" id="{47005AC2-4CCD-4CB1-AB62-A9139C48F6A6}"/>
                </a:ext>
              </a:extLst>
            </p:cNvPr>
            <p:cNvSpPr txBox="1"/>
            <p:nvPr>
              <p:custDataLst>
                <p:tags r:id="rId5"/>
              </p:custDataLst>
            </p:nvPr>
          </p:nvSpPr>
          <p:spPr>
            <a:xfrm>
              <a:off x="2057" y="6900"/>
              <a:ext cx="15904" cy="2718"/>
            </a:xfrm>
            <a:prstGeom prst="rect">
              <a:avLst/>
            </a:prstGeom>
            <a:noFill/>
          </p:spPr>
          <p:txBody>
            <a:bodyPr wrap="square" rtlCol="0" anchor="t">
              <a:spAutoFit/>
            </a:bodyPr>
            <a:lstStyle/>
            <a:p>
              <a:pPr marL="0" lvl="1" indent="457200">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扭伤是由于关节部位突然过猛扭转，拧扭了附在关节外面的韧带及肌腱所致，多发生在踝关节、膝关节、腕关节及腰部。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急性腰扭伤</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可让患者仰卧在垫得较厚的木床上，腰下垫一个枕头，先冷敷，后热敷。</a:t>
              </a:r>
            </a:p>
            <a:p>
              <a:pPr marL="0" lvl="1" indent="457200">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关节扭伤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踝关节、膝关节、腕关节扭伤时，将扭伤部位垫高，先冷敷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2~3d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后再热敷。如扭伤部位肿胀、皮肤青紫和疼痛， 可用陈醋半斤烧热后用毛巾蘸敷伤处， 每天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 每次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p:txBody>
        </p:sp>
      </p:grpSp>
    </p:spTree>
    <p:extLst>
      <p:ext uri="{BB962C8B-B14F-4D97-AF65-F5344CB8AC3E}">
        <p14:creationId xmlns:p14="http://schemas.microsoft.com/office/powerpoint/2010/main" val="192141643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473EE-B8B7-DC8B-C130-2A5E180F5EF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7284AD8-C27B-8025-C505-5F049F358D25}"/>
              </a:ext>
            </a:extLst>
          </p:cNvPr>
          <p:cNvGrpSpPr/>
          <p:nvPr/>
        </p:nvGrpSpPr>
        <p:grpSpPr>
          <a:xfrm>
            <a:off x="723900" y="1610604"/>
            <a:ext cx="10744200" cy="4496435"/>
            <a:chOff x="1112" y="2325"/>
            <a:chExt cx="16920" cy="7081"/>
          </a:xfrm>
        </p:grpSpPr>
        <p:sp>
          <p:nvSpPr>
            <p:cNvPr id="7" name="直角三角形 6">
              <a:extLst>
                <a:ext uri="{FF2B5EF4-FFF2-40B4-BE49-F238E27FC236}">
                  <a16:creationId xmlns:a16="http://schemas.microsoft.com/office/drawing/2014/main" id="{D9E9D9FD-44F8-E05D-DB28-9DF6B22165BA}"/>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F1111A2-6ADE-D358-95E6-32152B0017CA}"/>
                </a:ext>
              </a:extLst>
            </p:cNvPr>
            <p:cNvSpPr/>
            <p:nvPr>
              <p:custDataLst>
                <p:tags r:id="rId3"/>
              </p:custDataLst>
            </p:nvPr>
          </p:nvSpPr>
          <p:spPr>
            <a:xfrm>
              <a:off x="1532" y="2587"/>
              <a:ext cx="16500" cy="681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3C12ADAC-8820-A0C0-7E97-7EE2EE03BFE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脱白</a:t>
              </a:r>
            </a:p>
          </p:txBody>
        </p:sp>
        <p:sp>
          <p:nvSpPr>
            <p:cNvPr id="2" name="文本框 1">
              <a:extLst>
                <a:ext uri="{FF2B5EF4-FFF2-40B4-BE49-F238E27FC236}">
                  <a16:creationId xmlns:a16="http://schemas.microsoft.com/office/drawing/2014/main" id="{D048C15B-70A0-2D50-629E-672BED63B266}"/>
                </a:ext>
              </a:extLst>
            </p:cNvPr>
            <p:cNvSpPr txBox="1"/>
            <p:nvPr>
              <p:custDataLst>
                <p:tags r:id="rId5"/>
              </p:custDataLst>
            </p:nvPr>
          </p:nvSpPr>
          <p:spPr>
            <a:xfrm>
              <a:off x="2743" y="3739"/>
              <a:ext cx="6723" cy="5303"/>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脱臼即关节脱位。一旦发生脱白，应嘱患者保持安静、不要活动，更不可揉搓脱臼部位。如脱臼部位在肩部，可把患者肘部弯成直角，再用三角巾把前臂和肘部托起，挂在颈上，再用一条宽带缠过脑部，在对侧打结。如脱白部位在髋部，则应立即让病人躺在软卧上并送往医院。</a:t>
              </a:r>
            </a:p>
          </p:txBody>
        </p:sp>
      </p:grpSp>
      <p:sp>
        <p:nvSpPr>
          <p:cNvPr id="4" name="1">
            <a:extLst>
              <a:ext uri="{FF2B5EF4-FFF2-40B4-BE49-F238E27FC236}">
                <a16:creationId xmlns:a16="http://schemas.microsoft.com/office/drawing/2014/main" id="{0871C5D0-8E3F-6737-AFE9-0388CDF31B7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五、运动创伤</a:t>
            </a:r>
          </a:p>
        </p:txBody>
      </p:sp>
      <p:pic>
        <p:nvPicPr>
          <p:cNvPr id="5" name="图片 4">
            <a:extLst>
              <a:ext uri="{FF2B5EF4-FFF2-40B4-BE49-F238E27FC236}">
                <a16:creationId xmlns:a16="http://schemas.microsoft.com/office/drawing/2014/main" id="{33DB08A3-1B03-1856-B220-9C43032EEE55}"/>
              </a:ext>
            </a:extLst>
          </p:cNvPr>
          <p:cNvPicPr>
            <a:picLocks noChangeAspect="1"/>
          </p:cNvPicPr>
          <p:nvPr/>
        </p:nvPicPr>
        <p:blipFill>
          <a:blip r:embed="rId7"/>
          <a:stretch>
            <a:fillRect/>
          </a:stretch>
        </p:blipFill>
        <p:spPr>
          <a:xfrm>
            <a:off x="6852920" y="2370810"/>
            <a:ext cx="3790950" cy="3467100"/>
          </a:xfrm>
          <a:prstGeom prst="rect">
            <a:avLst/>
          </a:prstGeom>
        </p:spPr>
      </p:pic>
    </p:spTree>
    <p:extLst>
      <p:ext uri="{BB962C8B-B14F-4D97-AF65-F5344CB8AC3E}">
        <p14:creationId xmlns:p14="http://schemas.microsoft.com/office/powerpoint/2010/main" val="54520145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E9406-05D5-F875-D5A3-9D4684D67E2F}"/>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2AC1CA6F-2D43-A233-0648-C19C2635EBD4}"/>
              </a:ext>
            </a:extLst>
          </p:cNvPr>
          <p:cNvGrpSpPr/>
          <p:nvPr/>
        </p:nvGrpSpPr>
        <p:grpSpPr>
          <a:xfrm>
            <a:off x="723900" y="1302385"/>
            <a:ext cx="10744200" cy="1848485"/>
            <a:chOff x="1112" y="2325"/>
            <a:chExt cx="16920" cy="2911"/>
          </a:xfrm>
        </p:grpSpPr>
        <p:sp>
          <p:nvSpPr>
            <p:cNvPr id="7" name="直角三角形 6">
              <a:extLst>
                <a:ext uri="{FF2B5EF4-FFF2-40B4-BE49-F238E27FC236}">
                  <a16:creationId xmlns:a16="http://schemas.microsoft.com/office/drawing/2014/main" id="{FEF80F3D-5B2D-D29A-06C6-FD16F5B22415}"/>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8DE9F5BD-DA28-0C7B-9785-2581D94C9C98}"/>
                </a:ext>
              </a:extLst>
            </p:cNvPr>
            <p:cNvSpPr/>
            <p:nvPr>
              <p:custDataLst>
                <p:tags r:id="rId7"/>
              </p:custDataLst>
            </p:nvPr>
          </p:nvSpPr>
          <p:spPr>
            <a:xfrm>
              <a:off x="1532" y="2610"/>
              <a:ext cx="16500" cy="262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63F42CA4-D429-5687-92E5-477478ECEFF7}"/>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现场自救、互救应遵循的基本原则</a:t>
              </a:r>
            </a:p>
          </p:txBody>
        </p:sp>
        <p:sp>
          <p:nvSpPr>
            <p:cNvPr id="2" name="文本框 1">
              <a:extLst>
                <a:ext uri="{FF2B5EF4-FFF2-40B4-BE49-F238E27FC236}">
                  <a16:creationId xmlns:a16="http://schemas.microsoft.com/office/drawing/2014/main" id="{9E4E3789-F273-5BBF-9440-99B9D0111E55}"/>
                </a:ext>
              </a:extLst>
            </p:cNvPr>
            <p:cNvSpPr txBox="1"/>
            <p:nvPr>
              <p:custDataLst>
                <p:tags r:id="rId9"/>
              </p:custDataLst>
            </p:nvPr>
          </p:nvSpPr>
          <p:spPr>
            <a:xfrm>
              <a:off x="1803" y="3334"/>
              <a:ext cx="15958" cy="1671"/>
            </a:xfrm>
            <a:prstGeom prst="rect">
              <a:avLst/>
            </a:prstGeom>
            <a:noFill/>
          </p:spPr>
          <p:txBody>
            <a:bodyPr wrap="square" rtlCol="0" anchor="t">
              <a:spAutoFit/>
            </a:bodyPr>
            <a:lstStyle/>
            <a:p>
              <a:pPr marL="0" lvl="1" indent="457200" algn="l"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先人后物：先抢救人员，后抢救财物。</a:t>
              </a:r>
            </a:p>
            <a:p>
              <a:pPr marL="0" lvl="1" indent="457200" algn="l"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先重后轻：先抢救重伤人员，后抢救轻伤人员。</a:t>
              </a:r>
            </a:p>
            <a:p>
              <a:pPr marL="0" lvl="1" indent="457200" algn="l" fontAlgn="auto">
                <a:lnSpc>
                  <a:spcPct val="12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先他人后自己：尤其是驾驶员、乘务员等要积极组织抢救乘客，不能只顾自己。</a:t>
              </a:r>
            </a:p>
          </p:txBody>
        </p:sp>
      </p:grpSp>
      <p:sp>
        <p:nvSpPr>
          <p:cNvPr id="4" name="1">
            <a:extLst>
              <a:ext uri="{FF2B5EF4-FFF2-40B4-BE49-F238E27FC236}">
                <a16:creationId xmlns:a16="http://schemas.microsoft.com/office/drawing/2014/main" id="{F8B48F57-F31E-3951-0D83-777782EFEB09}"/>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六、自救与互救</a:t>
            </a:r>
          </a:p>
        </p:txBody>
      </p:sp>
      <p:grpSp>
        <p:nvGrpSpPr>
          <p:cNvPr id="6" name="4">
            <a:extLst>
              <a:ext uri="{FF2B5EF4-FFF2-40B4-BE49-F238E27FC236}">
                <a16:creationId xmlns:a16="http://schemas.microsoft.com/office/drawing/2014/main" id="{B0B8366E-C751-D73E-120A-36469C6D354C}"/>
              </a:ext>
            </a:extLst>
          </p:cNvPr>
          <p:cNvGrpSpPr/>
          <p:nvPr/>
        </p:nvGrpSpPr>
        <p:grpSpPr>
          <a:xfrm>
            <a:off x="723900" y="3331845"/>
            <a:ext cx="10761345" cy="2909570"/>
            <a:chOff x="1312" y="5885"/>
            <a:chExt cx="16947" cy="4582"/>
          </a:xfrm>
        </p:grpSpPr>
        <p:sp>
          <p:nvSpPr>
            <p:cNvPr id="8" name="直角三角形 7">
              <a:extLst>
                <a:ext uri="{FF2B5EF4-FFF2-40B4-BE49-F238E27FC236}">
                  <a16:creationId xmlns:a16="http://schemas.microsoft.com/office/drawing/2014/main" id="{99C8320B-20DB-C0A9-A28C-CE25A456CE91}"/>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E787ECFA-0582-612E-ADEE-1BE175FDD704}"/>
                </a:ext>
              </a:extLst>
            </p:cNvPr>
            <p:cNvSpPr/>
            <p:nvPr>
              <p:custDataLst>
                <p:tags r:id="rId3"/>
              </p:custDataLst>
            </p:nvPr>
          </p:nvSpPr>
          <p:spPr>
            <a:xfrm>
              <a:off x="1759" y="6132"/>
              <a:ext cx="16500" cy="433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177CC948-46A2-FBDB-9001-079834DDDEF5}"/>
                </a:ext>
              </a:extLst>
            </p:cNvPr>
            <p:cNvSpPr/>
            <p:nvPr>
              <p:custDataLst>
                <p:tags r:id="rId4"/>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抢救的基本顺序</a:t>
              </a:r>
            </a:p>
          </p:txBody>
        </p:sp>
        <p:sp>
          <p:nvSpPr>
            <p:cNvPr id="11" name="文本框 10">
              <a:extLst>
                <a:ext uri="{FF2B5EF4-FFF2-40B4-BE49-F238E27FC236}">
                  <a16:creationId xmlns:a16="http://schemas.microsoft.com/office/drawing/2014/main" id="{7CC8F0A0-D8BC-E855-4C95-79DA70E9DAF0}"/>
                </a:ext>
              </a:extLst>
            </p:cNvPr>
            <p:cNvSpPr txBox="1"/>
            <p:nvPr>
              <p:custDataLst>
                <p:tags r:id="rId5"/>
              </p:custDataLst>
            </p:nvPr>
          </p:nvSpPr>
          <p:spPr>
            <a:xfrm>
              <a:off x="2057" y="6900"/>
              <a:ext cx="15904" cy="3242"/>
            </a:xfrm>
            <a:prstGeom prst="rect">
              <a:avLst/>
            </a:prstGeom>
            <a:noFill/>
          </p:spPr>
          <p:txBody>
            <a:bodyPr wrap="square" rtlCol="0" anchor="t">
              <a:spAutoFit/>
            </a:bodyPr>
            <a:lstStyle/>
            <a:p>
              <a:pPr marL="0" lvl="1" indent="457200">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现场呼救。拨打电话向公安、交通、医疗救护部门呼救，也可以拦截过往车辆求救，就近向工矿企业、部队、机关等单位紧急求援。</a:t>
              </a:r>
            </a:p>
            <a:p>
              <a:pPr marL="0" lvl="1" indent="457200">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现场抢救。遇伤者被挤压、夹嵌在事故车辆内的，不要生拉硬拖，而应用机械拉开或切开车辆，再救出伤者。遇车辆压住伤者，不要轻易开动车辆，应用顶升工具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如千斤顶等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或者发动群众抬起车辆，再救出伤者。</a:t>
              </a:r>
            </a:p>
            <a:p>
              <a:pPr marL="0" lvl="1" indent="457200">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现场急救。救出伤者后，应对其进行必要的检查和急救，再转送医院。</a:t>
              </a:r>
            </a:p>
          </p:txBody>
        </p:sp>
      </p:grpSp>
    </p:spTree>
    <p:extLst>
      <p:ext uri="{BB962C8B-B14F-4D97-AF65-F5344CB8AC3E}">
        <p14:creationId xmlns:p14="http://schemas.microsoft.com/office/powerpoint/2010/main" val="321949482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BCEBE-E97A-2039-FD0F-638842689A06}"/>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CF042F43-A70E-4255-679D-7E3CE144AF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38CA795E-2E61-370F-918B-C864D1E73CC3}"/>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E319D4A8-1599-A8B4-B835-A34A6C82153F}"/>
              </a:ext>
            </a:extLst>
          </p:cNvPr>
          <p:cNvGrpSpPr/>
          <p:nvPr/>
        </p:nvGrpSpPr>
        <p:grpSpPr>
          <a:xfrm>
            <a:off x="2380102" y="1289588"/>
            <a:ext cx="7195867" cy="2929120"/>
            <a:chOff x="60" y="3008"/>
            <a:chExt cx="11332" cy="4613"/>
          </a:xfrm>
        </p:grpSpPr>
        <p:sp>
          <p:nvSpPr>
            <p:cNvPr id="11" name="矩形 10">
              <a:extLst>
                <a:ext uri="{FF2B5EF4-FFF2-40B4-BE49-F238E27FC236}">
                  <a16:creationId xmlns:a16="http://schemas.microsoft.com/office/drawing/2014/main" id="{C84230B4-32D3-A816-0A72-17CD448A463C}"/>
                </a:ext>
              </a:extLst>
            </p:cNvPr>
            <p:cNvSpPr/>
            <p:nvPr>
              <p:custDataLst>
                <p:tags r:id="rId2"/>
              </p:custDataLst>
            </p:nvPr>
          </p:nvSpPr>
          <p:spPr>
            <a:xfrm>
              <a:off x="60" y="4286"/>
              <a:ext cx="11332" cy="333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急症现场救护原则与院前急救技能</a:t>
              </a:r>
            </a:p>
          </p:txBody>
        </p:sp>
        <p:sp>
          <p:nvSpPr>
            <p:cNvPr id="12" name="矩形 11">
              <a:extLst>
                <a:ext uri="{FF2B5EF4-FFF2-40B4-BE49-F238E27FC236}">
                  <a16:creationId xmlns:a16="http://schemas.microsoft.com/office/drawing/2014/main" id="{D6FEE685-5D80-79D6-E665-6224AF97C68B}"/>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单元二</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57456217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BC44F-1A75-8952-BBB0-2F7F6C3330BC}"/>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4D37FB8-6949-D047-6FAD-37B4881B52FD}"/>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1F66E4E-33DA-13A0-4EAC-1E8A9D006CEA}"/>
              </a:ext>
            </a:extLst>
          </p:cNvPr>
          <p:cNvSpPr txBox="1"/>
          <p:nvPr>
            <p:custDataLst>
              <p:tags r:id="rId1"/>
            </p:custDataLst>
          </p:nvPr>
        </p:nvSpPr>
        <p:spPr>
          <a:xfrm>
            <a:off x="1734499" y="1366904"/>
            <a:ext cx="8723001" cy="4931606"/>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理解什么是休克。</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学习晕厥知识。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了解骨折及救护原则。</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学习如何进行创伤的处理。</a:t>
            </a: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通过对急症现场救护与院前急救技能知识的学习，有效掌握相关安全防范知识，对健康产生积极影响。</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养成健康的生活方式，树立“安全第一”的理念与观念。</a:t>
            </a:r>
          </a:p>
        </p:txBody>
      </p:sp>
    </p:spTree>
    <p:extLst>
      <p:ext uri="{BB962C8B-B14F-4D97-AF65-F5344CB8AC3E}">
        <p14:creationId xmlns:p14="http://schemas.microsoft.com/office/powerpoint/2010/main" val="762783859"/>
      </p:ext>
    </p:extLst>
  </p:cSld>
  <p:clrMapOvr>
    <a:masterClrMapping/>
  </p:clrMapOvr>
  <p:transition spd="slow" advTm="4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62"/>
          <p:cNvSpPr txBox="1"/>
          <p:nvPr>
            <p:custDataLst>
              <p:tags r:id="rId2"/>
            </p:custDataLst>
          </p:nvPr>
        </p:nvSpPr>
        <p:spPr>
          <a:xfrm>
            <a:off x="3420739" y="677475"/>
            <a:ext cx="5350522" cy="584775"/>
          </a:xfrm>
          <a:prstGeom prst="rect">
            <a:avLst/>
          </a:prstGeom>
          <a:noFill/>
        </p:spPr>
        <p:txBody>
          <a:bodyPr wrap="square" rtlCol="0">
            <a:spAutoFit/>
          </a:bodyPr>
          <a:lstStyle/>
          <a:p>
            <a:pPr algn="ctr"/>
            <a:r>
              <a:rPr lang="zh-CN" altLang="en-US" sz="3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阿里巴巴普惠体" panose="00020600040101010101" charset="-122"/>
                <a:sym typeface="阿里巴巴普惠体" panose="00020600040101010101" charset="-122"/>
              </a:rPr>
              <a:t>主 题 活 动</a:t>
            </a:r>
          </a:p>
        </p:txBody>
      </p:sp>
      <p:sp>
        <p:nvSpPr>
          <p:cNvPr id="3" name="文本框 2">
            <a:extLst>
              <a:ext uri="{FF2B5EF4-FFF2-40B4-BE49-F238E27FC236}">
                <a16:creationId xmlns:a16="http://schemas.microsoft.com/office/drawing/2014/main" id="{3808C09C-AD32-8474-D64C-4F7C2FC2DFCA}"/>
              </a:ext>
            </a:extLst>
          </p:cNvPr>
          <p:cNvSpPr txBox="1"/>
          <p:nvPr>
            <p:custDataLst>
              <p:tags r:id="rId3"/>
            </p:custDataLst>
          </p:nvPr>
        </p:nvSpPr>
        <p:spPr>
          <a:xfrm>
            <a:off x="669098" y="1262250"/>
            <a:ext cx="10853804" cy="4738541"/>
          </a:xfrm>
          <a:prstGeom prst="rect">
            <a:avLst/>
          </a:prstGeom>
          <a:noFill/>
        </p:spPr>
        <p:txBody>
          <a:bodyPr wrap="square" rtlCol="0" anchor="t">
            <a:spAutoFit/>
          </a:bodyPr>
          <a:lstStyle/>
          <a:p>
            <a:pPr indent="457200" fontAlgn="auto">
              <a:lnSpc>
                <a:spcPct val="13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三、活动时间地点</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时间：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xxx×</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x×</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日</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地点：本校校园，篮球场边操场</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3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四、活动安排流程</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铃声响，全校师生在操场集合。</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校长对学生进行以“紧急疏散、灾害救助、逃生自救、生存训练”为重点内容的安全教育。</a:t>
            </a:r>
          </a:p>
          <a:p>
            <a:pPr indent="457200" fontAlgn="auto">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各班回教室，班主任布置逃生撤离教室的步骤及方法。</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①以座位为准，前排同学走前门，后排同学走后门。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②第一个学生听到防空防灾警报后，立即跑出教室，后面学生立即依次按顺序跟上。</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③学生注意下楼梯时的安全，不要推来推去。</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防空防灾警报响，学生排队演练。学生在中间，教师在外圈。</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各班清点人数，报告组长。</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组长总结，演练结束。</a:t>
            </a:r>
          </a:p>
        </p:txBody>
      </p:sp>
    </p:spTree>
    <p:custDataLst>
      <p:tags r:id="rId1"/>
    </p:custDataLst>
  </p:cSld>
  <p:clrMapOvr>
    <a:masterClrMapping/>
  </p:clrMapOvr>
  <p:transition spd="slow" advTm="4000">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9C070-0365-A979-E546-38724695BF29}"/>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23C4CFD4-73AD-CDD7-6BFD-6B76E1F79844}"/>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1402375E-281E-AA24-2754-A16DC70209AB}"/>
              </a:ext>
            </a:extLst>
          </p:cNvPr>
          <p:cNvSpPr txBox="1"/>
          <p:nvPr>
            <p:custDataLst>
              <p:tags r:id="rId1"/>
            </p:custDataLst>
          </p:nvPr>
        </p:nvSpPr>
        <p:spPr>
          <a:xfrm>
            <a:off x="775335" y="1171620"/>
            <a:ext cx="10759527" cy="5078313"/>
          </a:xfrm>
          <a:prstGeom prst="rect">
            <a:avLst/>
          </a:prstGeom>
          <a:noFill/>
        </p:spPr>
        <p:txBody>
          <a:bodyPr wrap="square" rtlCol="0" anchor="t">
            <a:spAutoFit/>
          </a:bodyPr>
          <a:lstStyle/>
          <a:p>
            <a:pPr indent="457200" algn="just" fontAlgn="auto"/>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小明突然感到头晕、心慌和出冷汗，他面色苍白，血压下降，意识状态逐渐模糊。</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急救与救治：</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立即呼叫急救：任何发现休克病情的人都应该立即拨打急救电话，呼叫急救服务。</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保持呼吸道通畅：确保患者的呼吸道通畅，采取适当的姿势以确保气道通畅。</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给予氧气：为患者提供高浓度的氧气，可以通过氧气面罩或鼻导管进行给氧。</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液体复苏：迅速建立静脉通道，给予晶体液体或胶体溶液进行液体复苏。具体的液体类型和剂量应根据患者情况和医生的指导来确定。</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血液适应性药物：根据具体情况，医生可能会采用血管活性药物，如升压药，来提高血压和改善组织灌注。</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寻找和治疗基本原因：对于休克的治疗还应针对导致休克的基本原因进行治疗，如控制出血或感染等。</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重症监护和专业医疗：严重休克的患者可能需要进入重症监护室，接受全面专业的医疗和监护。</a:t>
            </a:r>
          </a:p>
          <a:p>
            <a:pPr indent="457200" algn="just" fontAlgn="auto"/>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而具体的休克救治措施需要根据不同类型的休克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如失血性休克、感染性休克等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和患者的状况进行个体化的评估和治疗。</a:t>
            </a:r>
          </a:p>
          <a:p>
            <a:pPr indent="457200" algn="just" fontAlgn="auto"/>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这个案例描述了休克救治的基本步骤。关键是迅速识别休克症状并呼叫急救，维持呼吸道通畅，提供氧气和液体复苏以维持血流和灌注，并针对患者的病因进行治疗。早期干预和及时救治对于休克患者的抢救和康复至关重要。需要强调的是，这个案例只是模拟，如果遭遇类似情况，请立即拨打紧急电话并寻求专业医疗帮助。</a:t>
            </a:r>
          </a:p>
        </p:txBody>
      </p:sp>
    </p:spTree>
    <p:extLst>
      <p:ext uri="{BB962C8B-B14F-4D97-AF65-F5344CB8AC3E}">
        <p14:creationId xmlns:p14="http://schemas.microsoft.com/office/powerpoint/2010/main" val="1877539680"/>
      </p:ext>
    </p:extLst>
  </p:cSld>
  <p:clrMapOvr>
    <a:masterClrMapping/>
  </p:clrMapOvr>
  <p:transition spd="slow" advTm="4000">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B4DF3-84D4-3289-3A49-1DD6B272F1BA}"/>
            </a:ext>
          </a:extLst>
        </p:cNvPr>
        <p:cNvGrpSpPr/>
        <p:nvPr/>
      </p:nvGrpSpPr>
      <p:grpSpPr>
        <a:xfrm>
          <a:off x="0" y="0"/>
          <a:ext cx="0" cy="0"/>
          <a:chOff x="0" y="0"/>
          <a:chExt cx="0" cy="0"/>
        </a:xfrm>
      </p:grpSpPr>
      <p:sp>
        <p:nvSpPr>
          <p:cNvPr id="6" name="1">
            <a:extLst>
              <a:ext uri="{FF2B5EF4-FFF2-40B4-BE49-F238E27FC236}">
                <a16:creationId xmlns:a16="http://schemas.microsoft.com/office/drawing/2014/main" id="{EF374A9D-8862-DFF1-B21F-39EB5C01BA07}"/>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一、休克</a:t>
            </a:r>
          </a:p>
        </p:txBody>
      </p:sp>
      <p:grpSp>
        <p:nvGrpSpPr>
          <p:cNvPr id="18" name="3">
            <a:extLst>
              <a:ext uri="{FF2B5EF4-FFF2-40B4-BE49-F238E27FC236}">
                <a16:creationId xmlns:a16="http://schemas.microsoft.com/office/drawing/2014/main" id="{E904B9B5-3214-10D6-7557-BC33FC19794F}"/>
              </a:ext>
            </a:extLst>
          </p:cNvPr>
          <p:cNvGrpSpPr/>
          <p:nvPr/>
        </p:nvGrpSpPr>
        <p:grpSpPr>
          <a:xfrm>
            <a:off x="688975" y="1253360"/>
            <a:ext cx="10814050" cy="5021316"/>
            <a:chOff x="1141" y="3478"/>
            <a:chExt cx="17030" cy="6850"/>
          </a:xfrm>
        </p:grpSpPr>
        <p:sp>
          <p:nvSpPr>
            <p:cNvPr id="58" name="圆角矩形 57">
              <a:extLst>
                <a:ext uri="{FF2B5EF4-FFF2-40B4-BE49-F238E27FC236}">
                  <a16:creationId xmlns:a16="http://schemas.microsoft.com/office/drawing/2014/main" id="{916641A1-4141-1821-4945-FE0C5688B191}"/>
                </a:ext>
              </a:extLst>
            </p:cNvPr>
            <p:cNvSpPr/>
            <p:nvPr>
              <p:custDataLst>
                <p:tags r:id="rId2"/>
              </p:custDataLst>
            </p:nvPr>
          </p:nvSpPr>
          <p:spPr>
            <a:xfrm>
              <a:off x="1141" y="3478"/>
              <a:ext cx="17030" cy="68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C0A4224F-B9C7-330A-F0CE-FA0156D59528}"/>
                </a:ext>
              </a:extLst>
            </p:cNvPr>
            <p:cNvSpPr txBox="1"/>
            <p:nvPr>
              <p:custDataLst>
                <p:tags r:id="rId3"/>
              </p:custDataLst>
            </p:nvPr>
          </p:nvSpPr>
          <p:spPr>
            <a:xfrm>
              <a:off x="1443" y="4039"/>
              <a:ext cx="8818" cy="572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休克是指机体遭受多种强烈致病因素侵袭后，引起有效循环血量显著减少、血液循环衰竭，导致血液对机体组织灌注不足，出现一系列临床症候群的状态。</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休克发生时，患者往往出现皮肤湿冷、出汗、面色苍白或青紫、表情冷漠、体温下降，这是微循环血流不足的表现。此外，患者伴随烦躁不安、反应迟钝甚至昏迷，这是心脑缺血的表现。一旦发现患者出现心率加快、脉搏细弱，要特别警惕，这是休克的预兆。有些伤者在送院急救途中表示自己“太困、发冷”，其实这往往就是休克的前兆，提示患者的症状很危险。</a:t>
              </a:r>
            </a:p>
          </p:txBody>
        </p:sp>
      </p:grpSp>
      <p:pic>
        <p:nvPicPr>
          <p:cNvPr id="2" name="图片 1">
            <a:extLst>
              <a:ext uri="{FF2B5EF4-FFF2-40B4-BE49-F238E27FC236}">
                <a16:creationId xmlns:a16="http://schemas.microsoft.com/office/drawing/2014/main" id="{57D418D6-34BB-3D36-3205-FEBACC1C2F36}"/>
              </a:ext>
            </a:extLst>
          </p:cNvPr>
          <p:cNvPicPr>
            <a:picLocks noChangeAspect="1"/>
          </p:cNvPicPr>
          <p:nvPr/>
        </p:nvPicPr>
        <p:blipFill>
          <a:blip r:embed="rId5"/>
          <a:stretch>
            <a:fillRect/>
          </a:stretch>
        </p:blipFill>
        <p:spPr>
          <a:xfrm>
            <a:off x="6671945" y="2220601"/>
            <a:ext cx="4514850" cy="3086100"/>
          </a:xfrm>
          <a:prstGeom prst="rect">
            <a:avLst/>
          </a:prstGeom>
        </p:spPr>
      </p:pic>
    </p:spTree>
    <p:extLst>
      <p:ext uri="{BB962C8B-B14F-4D97-AF65-F5344CB8AC3E}">
        <p14:creationId xmlns:p14="http://schemas.microsoft.com/office/powerpoint/2010/main" val="8365328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7974F-936A-0992-A924-3D73D5B6D21D}"/>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A0708E29-30E3-AEF7-25BC-17D6AD6FC579}"/>
              </a:ext>
            </a:extLst>
          </p:cNvPr>
          <p:cNvGrpSpPr/>
          <p:nvPr/>
        </p:nvGrpSpPr>
        <p:grpSpPr>
          <a:xfrm>
            <a:off x="1221576" y="2167750"/>
            <a:ext cx="10066020" cy="3836035"/>
            <a:chOff x="1989" y="3722"/>
            <a:chExt cx="15852" cy="6041"/>
          </a:xfrm>
        </p:grpSpPr>
        <p:sp>
          <p:nvSpPr>
            <p:cNvPr id="23" name="任意多边形: 形状 6">
              <a:extLst>
                <a:ext uri="{FF2B5EF4-FFF2-40B4-BE49-F238E27FC236}">
                  <a16:creationId xmlns:a16="http://schemas.microsoft.com/office/drawing/2014/main" id="{1B13405F-E3F0-0C10-6293-B1EBE0D71BCE}"/>
                </a:ext>
              </a:extLst>
            </p:cNvPr>
            <p:cNvSpPr/>
            <p:nvPr>
              <p:custDataLst>
                <p:tags r:id="rId4"/>
              </p:custDataLst>
            </p:nvPr>
          </p:nvSpPr>
          <p:spPr>
            <a:xfrm>
              <a:off x="2528" y="3722"/>
              <a:ext cx="15313" cy="989"/>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患者如有呼吸、循环衰竭或骤停的情况，应先抢救生命，尽快拨打</a:t>
              </a: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120</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急救电话。</a:t>
              </a:r>
            </a:p>
          </p:txBody>
        </p:sp>
        <p:sp>
          <p:nvSpPr>
            <p:cNvPr id="24" name="任意多边形: 形状 7">
              <a:extLst>
                <a:ext uri="{FF2B5EF4-FFF2-40B4-BE49-F238E27FC236}">
                  <a16:creationId xmlns:a16="http://schemas.microsoft.com/office/drawing/2014/main" id="{F4972AC3-C168-3333-6FE2-825C40C14E7B}"/>
                </a:ext>
              </a:extLst>
            </p:cNvPr>
            <p:cNvSpPr/>
            <p:nvPr>
              <p:custDataLst>
                <p:tags r:id="rId5"/>
              </p:custDataLst>
            </p:nvPr>
          </p:nvSpPr>
          <p:spPr>
            <a:xfrm>
              <a:off x="2528" y="5015"/>
              <a:ext cx="15308" cy="1906"/>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尽量少搬动、少打扰患者，保持安静，应对患者采取平卧位，头偏向一侧，维持呼吸道通畅，以防止舌根后坠、呕吐物引起窒息；下肢抬高约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，这有利于增加回心血量；如并发呼吸困难，可将其上身垫高，以有利于呼吸。</a:t>
              </a:r>
            </a:p>
          </p:txBody>
        </p:sp>
        <p:sp>
          <p:nvSpPr>
            <p:cNvPr id="26" name="任意多边形: 形状 8">
              <a:extLst>
                <a:ext uri="{FF2B5EF4-FFF2-40B4-BE49-F238E27FC236}">
                  <a16:creationId xmlns:a16="http://schemas.microsoft.com/office/drawing/2014/main" id="{7FA40ABE-3AC5-5257-5125-E4B3F4927CCB}"/>
                </a:ext>
              </a:extLst>
            </p:cNvPr>
            <p:cNvSpPr/>
            <p:nvPr>
              <p:custDataLst>
                <p:tags r:id="rId6"/>
              </p:custDataLst>
            </p:nvPr>
          </p:nvSpPr>
          <p:spPr>
            <a:xfrm>
              <a:off x="2528" y="7225"/>
              <a:ext cx="15303" cy="989"/>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针对各种外伤引起的休克，要及时止血、止痛，妥善包扎、固定。</a:t>
              </a:r>
            </a:p>
          </p:txBody>
        </p:sp>
        <p:grpSp>
          <p:nvGrpSpPr>
            <p:cNvPr id="49" name="组合 48">
              <a:extLst>
                <a:ext uri="{FF2B5EF4-FFF2-40B4-BE49-F238E27FC236}">
                  <a16:creationId xmlns:a16="http://schemas.microsoft.com/office/drawing/2014/main" id="{3D7B2A81-5751-BA9B-8AA1-5687243D1DC6}"/>
                </a:ext>
              </a:extLst>
            </p:cNvPr>
            <p:cNvGrpSpPr/>
            <p:nvPr/>
          </p:nvGrpSpPr>
          <p:grpSpPr>
            <a:xfrm>
              <a:off x="1989" y="3810"/>
              <a:ext cx="225" cy="5953"/>
              <a:chOff x="1989" y="3810"/>
              <a:chExt cx="225" cy="5953"/>
            </a:xfrm>
          </p:grpSpPr>
          <p:cxnSp>
            <p:nvCxnSpPr>
              <p:cNvPr id="30" name="直接连接符 29">
                <a:extLst>
                  <a:ext uri="{FF2B5EF4-FFF2-40B4-BE49-F238E27FC236}">
                    <a16:creationId xmlns:a16="http://schemas.microsoft.com/office/drawing/2014/main" id="{4CA9E318-3A1F-3D9E-A9F1-B28A28E2BF8F}"/>
                  </a:ext>
                </a:extLst>
              </p:cNvPr>
              <p:cNvCxnSpPr/>
              <p:nvPr>
                <p:custDataLst>
                  <p:tags r:id="rId7"/>
                </p:custDataLst>
              </p:nvPr>
            </p:nvCxnSpPr>
            <p:spPr>
              <a:xfrm>
                <a:off x="2099" y="3810"/>
                <a:ext cx="5" cy="5953"/>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59E2F24E-9C04-9880-A7E8-56EA9199AEF0}"/>
                  </a:ext>
                </a:extLst>
              </p:cNvPr>
              <p:cNvSpPr/>
              <p:nvPr/>
            </p:nvSpPr>
            <p:spPr>
              <a:xfrm>
                <a:off x="1989" y="4081"/>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792962F6-D4DC-E489-A65F-C72229093891}"/>
                  </a:ext>
                </a:extLst>
              </p:cNvPr>
              <p:cNvSpPr/>
              <p:nvPr>
                <p:custDataLst>
                  <p:tags r:id="rId8"/>
                </p:custDataLst>
              </p:nvPr>
            </p:nvSpPr>
            <p:spPr>
              <a:xfrm>
                <a:off x="1989" y="7632"/>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0C7219FA-5492-E338-A30D-4E5F75FDA626}"/>
                  </a:ext>
                </a:extLst>
              </p:cNvPr>
              <p:cNvSpPr/>
              <p:nvPr>
                <p:custDataLst>
                  <p:tags r:id="rId9"/>
                </p:custDataLst>
              </p:nvPr>
            </p:nvSpPr>
            <p:spPr>
              <a:xfrm>
                <a:off x="1989" y="9043"/>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a:extLst>
              <a:ext uri="{FF2B5EF4-FFF2-40B4-BE49-F238E27FC236}">
                <a16:creationId xmlns:a16="http://schemas.microsoft.com/office/drawing/2014/main" id="{FF7267AB-74C6-5B3D-E933-C9F588838311}"/>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一、休克</a:t>
            </a:r>
          </a:p>
        </p:txBody>
      </p:sp>
      <p:sp>
        <p:nvSpPr>
          <p:cNvPr id="8" name="任意多边形: 形状 17">
            <a:extLst>
              <a:ext uri="{FF2B5EF4-FFF2-40B4-BE49-F238E27FC236}">
                <a16:creationId xmlns:a16="http://schemas.microsoft.com/office/drawing/2014/main" id="{542CE165-F6B4-E044-98A0-001CFD98B150}"/>
              </a:ext>
            </a:extLst>
          </p:cNvPr>
          <p:cNvSpPr/>
          <p:nvPr>
            <p:custDataLst>
              <p:tags r:id="rId2"/>
            </p:custDataLst>
          </p:nvPr>
        </p:nvSpPr>
        <p:spPr>
          <a:xfrm>
            <a:off x="706120" y="1476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休克的现场处理方法：</a:t>
            </a:r>
          </a:p>
        </p:txBody>
      </p:sp>
      <p:sp>
        <p:nvSpPr>
          <p:cNvPr id="3" name="任意多边形: 形状 8">
            <a:extLst>
              <a:ext uri="{FF2B5EF4-FFF2-40B4-BE49-F238E27FC236}">
                <a16:creationId xmlns:a16="http://schemas.microsoft.com/office/drawing/2014/main" id="{001521FA-9536-DB79-A59A-77325FF7F9D2}"/>
              </a:ext>
            </a:extLst>
          </p:cNvPr>
          <p:cNvSpPr/>
          <p:nvPr>
            <p:custDataLst>
              <p:tags r:id="rId3"/>
            </p:custDataLst>
          </p:nvPr>
        </p:nvSpPr>
        <p:spPr>
          <a:xfrm>
            <a:off x="1570191" y="5168125"/>
            <a:ext cx="9717405" cy="921385"/>
          </a:xfrm>
          <a:prstGeom prst="roundRect">
            <a:avLst/>
          </a:prstGeom>
          <a:solidFill>
            <a:srgbClr val="CCECFC"/>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根据其他情况，要找到病因，清除原发病灶，注意补液、保暖、空气流通、防暑、吸氧等。</a:t>
            </a:r>
          </a:p>
        </p:txBody>
      </p:sp>
      <p:sp>
        <p:nvSpPr>
          <p:cNvPr id="4" name="椭圆 3">
            <a:extLst>
              <a:ext uri="{FF2B5EF4-FFF2-40B4-BE49-F238E27FC236}">
                <a16:creationId xmlns:a16="http://schemas.microsoft.com/office/drawing/2014/main" id="{B8C229F4-83B9-A4AD-A51D-F053366AA54B}"/>
              </a:ext>
            </a:extLst>
          </p:cNvPr>
          <p:cNvSpPr/>
          <p:nvPr/>
        </p:nvSpPr>
        <p:spPr>
          <a:xfrm>
            <a:off x="1221576" y="3522522"/>
            <a:ext cx="142875" cy="14287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040347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3"/>
          <p:cNvGrpSpPr/>
          <p:nvPr/>
        </p:nvGrpSpPr>
        <p:grpSpPr>
          <a:xfrm>
            <a:off x="1311910" y="1840230"/>
            <a:ext cx="9568180" cy="3686175"/>
            <a:chOff x="2066" y="2898"/>
            <a:chExt cx="15068" cy="5805"/>
          </a:xfrm>
        </p:grpSpPr>
        <p:sp>
          <p:nvSpPr>
            <p:cNvPr id="2" name="矩形 1"/>
            <p:cNvSpPr/>
            <p:nvPr>
              <p:custDataLst>
                <p:tags r:id="rId2"/>
              </p:custDataLst>
            </p:nvPr>
          </p:nvSpPr>
          <p:spPr>
            <a:xfrm>
              <a:off x="2066" y="2898"/>
              <a:ext cx="2654" cy="5805"/>
            </a:xfrm>
            <a:prstGeom prst="rect">
              <a:avLst/>
            </a:prstGeom>
            <a:gradFill>
              <a:gsLst>
                <a:gs pos="0">
                  <a:srgbClr val="016CD4"/>
                </a:gs>
                <a:gs pos="100000">
                  <a:srgbClr val="99DAF9"/>
                </a:gs>
              </a:gsLst>
              <a:lin ang="49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panose="00020600040101010101" charset="-122"/>
                <a:ea typeface="阿里巴巴普惠体" panose="00020600040101010101" charset="-122"/>
              </a:endParaRPr>
            </a:p>
          </p:txBody>
        </p:sp>
        <p:sp>
          <p:nvSpPr>
            <p:cNvPr id="9" name="文本框 8"/>
            <p:cNvSpPr txBox="1"/>
            <p:nvPr>
              <p:custDataLst>
                <p:tags r:id="rId3"/>
              </p:custDataLst>
            </p:nvPr>
          </p:nvSpPr>
          <p:spPr>
            <a:xfrm>
              <a:off x="10130" y="4296"/>
              <a:ext cx="7004" cy="3583"/>
            </a:xfrm>
            <a:prstGeom prst="rect">
              <a:avLst/>
            </a:prstGeom>
            <a:noFill/>
          </p:spPr>
          <p:txBody>
            <a:bodyPr vert="horz" wrap="square" lIns="91440" tIns="45720" rIns="91440" bIns="45720" rtlCol="0" anchor="t">
              <a:noAutofit/>
            </a:bodyPr>
            <a:lstStyle/>
            <a:p>
              <a:pPr lvl="0" indent="468000" algn="just">
                <a:spcBef>
                  <a:spcPts val="600"/>
                </a:spcBef>
                <a:buClrTx/>
                <a:buSzTx/>
                <a:buFontTx/>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晕厥又称昏厥，是一种突发而短暂的意识丧失，由一过性大脑缺血所致。此症以老年人较为常见，中年人也可发生。一般情况下，多数患者在病情发作后，随着机体血液循环功能的改善，脑部有了较多的血液供应后，仅数秒或数分钟其症状会自然消失。但在大部分情况下，晕厥提示了心血管及脑等器官疾病。</a:t>
              </a:r>
            </a:p>
          </p:txBody>
        </p:sp>
      </p:grpSp>
      <p:sp>
        <p:nvSpPr>
          <p:cNvPr id="7" name="1">
            <a:extLst>
              <a:ext uri="{FF2B5EF4-FFF2-40B4-BE49-F238E27FC236}">
                <a16:creationId xmlns:a16="http://schemas.microsoft.com/office/drawing/2014/main" id="{B17306AC-9438-7FA1-230D-201E1D1ABEB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二、晕厥</a:t>
            </a:r>
          </a:p>
        </p:txBody>
      </p:sp>
      <p:pic>
        <p:nvPicPr>
          <p:cNvPr id="4" name="图片 3">
            <a:extLst>
              <a:ext uri="{FF2B5EF4-FFF2-40B4-BE49-F238E27FC236}">
                <a16:creationId xmlns:a16="http://schemas.microsoft.com/office/drawing/2014/main" id="{8BB6FFBD-B589-6248-3805-43F76EF7790F}"/>
              </a:ext>
            </a:extLst>
          </p:cNvPr>
          <p:cNvPicPr>
            <a:picLocks noChangeAspect="1"/>
          </p:cNvPicPr>
          <p:nvPr/>
        </p:nvPicPr>
        <p:blipFill>
          <a:blip r:embed="rId5"/>
          <a:stretch>
            <a:fillRect/>
          </a:stretch>
        </p:blipFill>
        <p:spPr>
          <a:xfrm>
            <a:off x="1825099" y="2439988"/>
            <a:ext cx="4447540" cy="2928534"/>
          </a:xfrm>
          <a:prstGeom prst="rect">
            <a:avLst/>
          </a:prstGeom>
        </p:spPr>
      </p:pic>
    </p:spTree>
  </p:cSld>
  <p:clrMapOvr>
    <a:masterClrMapping/>
  </p:clrMapOvr>
  <p:transition spd="slow" advTm="4000">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59503-540B-95AE-7452-965A3E6C22F2}"/>
            </a:ext>
          </a:extLst>
        </p:cNvPr>
        <p:cNvGrpSpPr/>
        <p:nvPr/>
      </p:nvGrpSpPr>
      <p:grpSpPr>
        <a:xfrm>
          <a:off x="0" y="0"/>
          <a:ext cx="0" cy="0"/>
          <a:chOff x="0" y="0"/>
          <a:chExt cx="0" cy="0"/>
        </a:xfrm>
      </p:grpSpPr>
      <p:sp>
        <p:nvSpPr>
          <p:cNvPr id="6" name="1">
            <a:extLst>
              <a:ext uri="{FF2B5EF4-FFF2-40B4-BE49-F238E27FC236}">
                <a16:creationId xmlns:a16="http://schemas.microsoft.com/office/drawing/2014/main" id="{5CB79AF8-1BE9-61B2-371B-011520F239DD}"/>
              </a:ext>
            </a:extLst>
          </p:cNvPr>
          <p:cNvSpPr txBox="1"/>
          <p:nvPr>
            <p:custDataLst>
              <p:tags r:id="rId1"/>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二、晕厥</a:t>
            </a:r>
          </a:p>
        </p:txBody>
      </p:sp>
      <p:grpSp>
        <p:nvGrpSpPr>
          <p:cNvPr id="65" name="2">
            <a:extLst>
              <a:ext uri="{FF2B5EF4-FFF2-40B4-BE49-F238E27FC236}">
                <a16:creationId xmlns:a16="http://schemas.microsoft.com/office/drawing/2014/main" id="{FC41737B-CE5A-1C6A-6422-0470CD27AD3B}"/>
              </a:ext>
            </a:extLst>
          </p:cNvPr>
          <p:cNvGrpSpPr/>
          <p:nvPr/>
        </p:nvGrpSpPr>
        <p:grpSpPr>
          <a:xfrm>
            <a:off x="1024891" y="1862303"/>
            <a:ext cx="2919730" cy="4502372"/>
            <a:chOff x="6404" y="3655"/>
            <a:chExt cx="4598" cy="6856"/>
          </a:xfrm>
        </p:grpSpPr>
        <p:grpSp>
          <p:nvGrpSpPr>
            <p:cNvPr id="63" name="组合 62">
              <a:extLst>
                <a:ext uri="{FF2B5EF4-FFF2-40B4-BE49-F238E27FC236}">
                  <a16:creationId xmlns:a16="http://schemas.microsoft.com/office/drawing/2014/main" id="{26B238C6-B5CC-860C-AC25-A06630DDB6D4}"/>
                </a:ext>
              </a:extLst>
            </p:cNvPr>
            <p:cNvGrpSpPr/>
            <p:nvPr/>
          </p:nvGrpSpPr>
          <p:grpSpPr>
            <a:xfrm>
              <a:off x="6404" y="3655"/>
              <a:ext cx="4598" cy="6856"/>
              <a:chOff x="6404" y="3655"/>
              <a:chExt cx="4598" cy="6856"/>
            </a:xfrm>
          </p:grpSpPr>
          <p:sp>
            <p:nvSpPr>
              <p:cNvPr id="58" name="圆角矩形 57">
                <a:extLst>
                  <a:ext uri="{FF2B5EF4-FFF2-40B4-BE49-F238E27FC236}">
                    <a16:creationId xmlns:a16="http://schemas.microsoft.com/office/drawing/2014/main" id="{0150EE72-F482-CCFF-3512-1A722AD349FB}"/>
                  </a:ext>
                </a:extLst>
              </p:cNvPr>
              <p:cNvSpPr/>
              <p:nvPr/>
            </p:nvSpPr>
            <p:spPr>
              <a:xfrm>
                <a:off x="6404" y="4177"/>
                <a:ext cx="4598" cy="6334"/>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FEA5CFFD-B18B-058E-50DA-FC4816AFDE5E}"/>
                  </a:ext>
                </a:extLst>
              </p:cNvPr>
              <p:cNvGrpSpPr/>
              <p:nvPr/>
            </p:nvGrpSpPr>
            <p:grpSpPr>
              <a:xfrm>
                <a:off x="7117" y="3655"/>
                <a:ext cx="3188" cy="913"/>
                <a:chOff x="2395" y="3455"/>
                <a:chExt cx="3188" cy="913"/>
              </a:xfrm>
            </p:grpSpPr>
            <p:sp>
              <p:nvSpPr>
                <p:cNvPr id="61" name="圆角矩形 60">
                  <a:extLst>
                    <a:ext uri="{FF2B5EF4-FFF2-40B4-BE49-F238E27FC236}">
                      <a16:creationId xmlns:a16="http://schemas.microsoft.com/office/drawing/2014/main" id="{BF381A80-33D9-9459-D6DE-754E1EBE07AC}"/>
                    </a:ext>
                  </a:extLst>
                </p:cNvPr>
                <p:cNvSpPr/>
                <p:nvPr>
                  <p:custDataLst>
                    <p:tags r:id="rId13"/>
                  </p:custDataLst>
                </p:nvPr>
              </p:nvSpPr>
              <p:spPr>
                <a:xfrm>
                  <a:off x="2395" y="3455"/>
                  <a:ext cx="3188" cy="913"/>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8879C87F-26F0-1C92-A5A1-FC19D20B9EA2}"/>
                    </a:ext>
                  </a:extLst>
                </p:cNvPr>
                <p:cNvSpPr txBox="1"/>
                <p:nvPr>
                  <p:custDataLst>
                    <p:tags r:id="rId14"/>
                  </p:custDataLst>
                </p:nvPr>
              </p:nvSpPr>
              <p:spPr>
                <a:xfrm>
                  <a:off x="2548" y="3555"/>
                  <a:ext cx="2852" cy="63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1.</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心源性晕厥</a:t>
                  </a:r>
                </a:p>
              </p:txBody>
            </p:sp>
          </p:grpSp>
        </p:grpSp>
        <p:sp>
          <p:nvSpPr>
            <p:cNvPr id="64" name="文本框 63">
              <a:extLst>
                <a:ext uri="{FF2B5EF4-FFF2-40B4-BE49-F238E27FC236}">
                  <a16:creationId xmlns:a16="http://schemas.microsoft.com/office/drawing/2014/main" id="{637E269E-9E6B-CB19-4AB3-8BA0405553B8}"/>
                </a:ext>
              </a:extLst>
            </p:cNvPr>
            <p:cNvSpPr txBox="1"/>
            <p:nvPr>
              <p:custDataLst>
                <p:tags r:id="rId12"/>
              </p:custDataLst>
            </p:nvPr>
          </p:nvSpPr>
          <p:spPr>
            <a:xfrm>
              <a:off x="6596" y="4656"/>
              <a:ext cx="4201" cy="5816"/>
            </a:xfrm>
            <a:prstGeom prst="rect">
              <a:avLst/>
            </a:prstGeom>
            <a:noFill/>
          </p:spPr>
          <p:txBody>
            <a:bodyPr wrap="square" rtlCol="0" anchor="t">
              <a:spAutoFit/>
            </a:bodyPr>
            <a:lstStyle/>
            <a:p>
              <a:pPr indent="457200" algn="just" fontAlgn="auto"/>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心源性晕厥是由于心脏疾病引起的心排血量减少或排血暂停，导致脑部缺血而发生的晕厥。高血压或冠心病患者，倘若过度劳累或兴奋，或较剧烈的体力活动后，由于心肌缺氧可诱发冠状动脉供血不足，导致脑部暂缺血而发生晕厥。特别是在心绞痛、心肌梗死发作时，更容易引起晕厥。</a:t>
              </a:r>
            </a:p>
          </p:txBody>
        </p:sp>
      </p:grpSp>
      <p:grpSp>
        <p:nvGrpSpPr>
          <p:cNvPr id="66" name="3">
            <a:extLst>
              <a:ext uri="{FF2B5EF4-FFF2-40B4-BE49-F238E27FC236}">
                <a16:creationId xmlns:a16="http://schemas.microsoft.com/office/drawing/2014/main" id="{EE4EDE00-F79B-6334-A4B6-C407CAA97F8C}"/>
              </a:ext>
            </a:extLst>
          </p:cNvPr>
          <p:cNvGrpSpPr/>
          <p:nvPr/>
        </p:nvGrpSpPr>
        <p:grpSpPr>
          <a:xfrm>
            <a:off x="4642727" y="1862303"/>
            <a:ext cx="2919730" cy="4521200"/>
            <a:chOff x="6797" y="3224"/>
            <a:chExt cx="4598" cy="7120"/>
          </a:xfrm>
        </p:grpSpPr>
        <p:grpSp>
          <p:nvGrpSpPr>
            <p:cNvPr id="67" name="组合 66">
              <a:extLst>
                <a:ext uri="{FF2B5EF4-FFF2-40B4-BE49-F238E27FC236}">
                  <a16:creationId xmlns:a16="http://schemas.microsoft.com/office/drawing/2014/main" id="{9ECCCF30-D14B-6AC5-3F69-8D5DCB457963}"/>
                </a:ext>
              </a:extLst>
            </p:cNvPr>
            <p:cNvGrpSpPr/>
            <p:nvPr/>
          </p:nvGrpSpPr>
          <p:grpSpPr>
            <a:xfrm>
              <a:off x="6797" y="3224"/>
              <a:ext cx="4598" cy="7120"/>
              <a:chOff x="6797" y="3224"/>
              <a:chExt cx="4598" cy="7120"/>
            </a:xfrm>
          </p:grpSpPr>
          <p:sp>
            <p:nvSpPr>
              <p:cNvPr id="68" name="圆角矩形 67">
                <a:extLst>
                  <a:ext uri="{FF2B5EF4-FFF2-40B4-BE49-F238E27FC236}">
                    <a16:creationId xmlns:a16="http://schemas.microsoft.com/office/drawing/2014/main" id="{680A0A70-8D7F-421F-89B2-5D3E32940F2D}"/>
                  </a:ext>
                </a:extLst>
              </p:cNvPr>
              <p:cNvSpPr/>
              <p:nvPr>
                <p:custDataLst>
                  <p:tags r:id="rId9"/>
                </p:custDataLst>
              </p:nvPr>
            </p:nvSpPr>
            <p:spPr>
              <a:xfrm>
                <a:off x="6797" y="3774"/>
                <a:ext cx="4598" cy="657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E796541F-C040-C4E1-3A38-70443CE312DB}"/>
                  </a:ext>
                </a:extLst>
              </p:cNvPr>
              <p:cNvGrpSpPr/>
              <p:nvPr/>
            </p:nvGrpSpPr>
            <p:grpSpPr>
              <a:xfrm>
                <a:off x="7492" y="3224"/>
                <a:ext cx="3188" cy="944"/>
                <a:chOff x="2770" y="3024"/>
                <a:chExt cx="3188" cy="944"/>
              </a:xfrm>
            </p:grpSpPr>
            <p:sp>
              <p:nvSpPr>
                <p:cNvPr id="70" name="圆角矩形 69">
                  <a:extLst>
                    <a:ext uri="{FF2B5EF4-FFF2-40B4-BE49-F238E27FC236}">
                      <a16:creationId xmlns:a16="http://schemas.microsoft.com/office/drawing/2014/main" id="{A6A68D33-EAEA-7D92-799E-ADA84A06F7EC}"/>
                    </a:ext>
                  </a:extLst>
                </p:cNvPr>
                <p:cNvSpPr/>
                <p:nvPr>
                  <p:custDataLst>
                    <p:tags r:id="rId10"/>
                  </p:custDataLst>
                </p:nvPr>
              </p:nvSpPr>
              <p:spPr>
                <a:xfrm>
                  <a:off x="2770" y="3024"/>
                  <a:ext cx="3188" cy="944"/>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397E71BE-E3D4-8A55-1897-31BAFB5B4F92}"/>
                    </a:ext>
                  </a:extLst>
                </p:cNvPr>
                <p:cNvSpPr txBox="1"/>
                <p:nvPr>
                  <p:custDataLst>
                    <p:tags r:id="rId11"/>
                  </p:custDataLst>
                </p:nvPr>
              </p:nvSpPr>
              <p:spPr>
                <a:xfrm>
                  <a:off x="2883" y="3181"/>
                  <a:ext cx="2904" cy="63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2.</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脑源性晕厥</a:t>
                  </a:r>
                </a:p>
              </p:txBody>
            </p:sp>
          </p:grpSp>
        </p:grpSp>
        <p:sp>
          <p:nvSpPr>
            <p:cNvPr id="73" name="文本框 72">
              <a:extLst>
                <a:ext uri="{FF2B5EF4-FFF2-40B4-BE49-F238E27FC236}">
                  <a16:creationId xmlns:a16="http://schemas.microsoft.com/office/drawing/2014/main" id="{41C28ABE-E228-6BC9-E6C7-4F8834A70CD7}"/>
                </a:ext>
              </a:extLst>
            </p:cNvPr>
            <p:cNvSpPr txBox="1"/>
            <p:nvPr>
              <p:custDataLst>
                <p:tags r:id="rId8"/>
              </p:custDataLst>
            </p:nvPr>
          </p:nvSpPr>
          <p:spPr>
            <a:xfrm>
              <a:off x="6947" y="4259"/>
              <a:ext cx="4220" cy="4944"/>
            </a:xfrm>
            <a:prstGeom prst="rect">
              <a:avLst/>
            </a:prstGeom>
            <a:noFill/>
          </p:spPr>
          <p:txBody>
            <a:bodyPr wrap="square" rtlCol="0" anchor="t">
              <a:spAutoFit/>
            </a:bodyPr>
            <a:lstStyle/>
            <a:p>
              <a:pPr indent="457200" algn="just"/>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脑源性晕厥是患有高血压、脑动脉硬化、肾炎、妊娠中毒症等疾病时，血压突然升高，脑血管强烈收缩、痉挛和脑水肿，从而导致脑缺氧而发生晕厥。此时，患者常伴有抽搐，甚至有暂时的肢体麻木或瘫痪，医学上称为“高血压脑病”。</a:t>
              </a:r>
            </a:p>
          </p:txBody>
        </p:sp>
      </p:grpSp>
      <p:grpSp>
        <p:nvGrpSpPr>
          <p:cNvPr id="74" name="4">
            <a:extLst>
              <a:ext uri="{FF2B5EF4-FFF2-40B4-BE49-F238E27FC236}">
                <a16:creationId xmlns:a16="http://schemas.microsoft.com/office/drawing/2014/main" id="{38EB826B-A23F-D32B-12F4-310AD827E911}"/>
              </a:ext>
            </a:extLst>
          </p:cNvPr>
          <p:cNvGrpSpPr/>
          <p:nvPr/>
        </p:nvGrpSpPr>
        <p:grpSpPr>
          <a:xfrm>
            <a:off x="7937983" y="1862303"/>
            <a:ext cx="2919730" cy="4502150"/>
            <a:chOff x="6600" y="3227"/>
            <a:chExt cx="4598" cy="7090"/>
          </a:xfrm>
        </p:grpSpPr>
        <p:grpSp>
          <p:nvGrpSpPr>
            <p:cNvPr id="75" name="组合 74">
              <a:extLst>
                <a:ext uri="{FF2B5EF4-FFF2-40B4-BE49-F238E27FC236}">
                  <a16:creationId xmlns:a16="http://schemas.microsoft.com/office/drawing/2014/main" id="{DB1B37DD-EDE0-5DD9-0673-95456B1B6535}"/>
                </a:ext>
              </a:extLst>
            </p:cNvPr>
            <p:cNvGrpSpPr/>
            <p:nvPr/>
          </p:nvGrpSpPr>
          <p:grpSpPr>
            <a:xfrm>
              <a:off x="6600" y="3227"/>
              <a:ext cx="4598" cy="7090"/>
              <a:chOff x="6600" y="3227"/>
              <a:chExt cx="4598" cy="7090"/>
            </a:xfrm>
          </p:grpSpPr>
          <p:sp>
            <p:nvSpPr>
              <p:cNvPr id="76" name="圆角矩形 75">
                <a:extLst>
                  <a:ext uri="{FF2B5EF4-FFF2-40B4-BE49-F238E27FC236}">
                    <a16:creationId xmlns:a16="http://schemas.microsoft.com/office/drawing/2014/main" id="{0E0B7FC0-C65C-8BCA-052C-98861CFC692E}"/>
                  </a:ext>
                </a:extLst>
              </p:cNvPr>
              <p:cNvSpPr/>
              <p:nvPr>
                <p:custDataLst>
                  <p:tags r:id="rId5"/>
                </p:custDataLst>
              </p:nvPr>
            </p:nvSpPr>
            <p:spPr>
              <a:xfrm>
                <a:off x="6600" y="3747"/>
                <a:ext cx="4598" cy="657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50582761-6EE1-DB54-AA7B-19610E4BCC7A}"/>
                  </a:ext>
                </a:extLst>
              </p:cNvPr>
              <p:cNvGrpSpPr/>
              <p:nvPr/>
            </p:nvGrpSpPr>
            <p:grpSpPr>
              <a:xfrm>
                <a:off x="7388" y="3227"/>
                <a:ext cx="3432" cy="1115"/>
                <a:chOff x="2666" y="3027"/>
                <a:chExt cx="3432" cy="1115"/>
              </a:xfrm>
            </p:grpSpPr>
            <p:sp>
              <p:nvSpPr>
                <p:cNvPr id="78" name="圆角矩形 77">
                  <a:extLst>
                    <a:ext uri="{FF2B5EF4-FFF2-40B4-BE49-F238E27FC236}">
                      <a16:creationId xmlns:a16="http://schemas.microsoft.com/office/drawing/2014/main" id="{DE25A882-4E21-6B0F-E57D-1FC17E79D729}"/>
                    </a:ext>
                  </a:extLst>
                </p:cNvPr>
                <p:cNvSpPr/>
                <p:nvPr>
                  <p:custDataLst>
                    <p:tags r:id="rId6"/>
                  </p:custDataLst>
                </p:nvPr>
              </p:nvSpPr>
              <p:spPr>
                <a:xfrm>
                  <a:off x="2724" y="3027"/>
                  <a:ext cx="3188" cy="1041"/>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5FE710B5-2C33-0B5D-C4DB-0CDDC6EF37A3}"/>
                    </a:ext>
                  </a:extLst>
                </p:cNvPr>
                <p:cNvSpPr txBox="1"/>
                <p:nvPr>
                  <p:custDataLst>
                    <p:tags r:id="rId7"/>
                  </p:custDataLst>
                </p:nvPr>
              </p:nvSpPr>
              <p:spPr>
                <a:xfrm>
                  <a:off x="2666" y="3027"/>
                  <a:ext cx="3432"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3.</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体位性低血压晕厥</a:t>
                  </a:r>
                </a:p>
              </p:txBody>
            </p:sp>
          </p:grpSp>
        </p:grpSp>
        <p:sp>
          <p:nvSpPr>
            <p:cNvPr id="81" name="文本框 80">
              <a:extLst>
                <a:ext uri="{FF2B5EF4-FFF2-40B4-BE49-F238E27FC236}">
                  <a16:creationId xmlns:a16="http://schemas.microsoft.com/office/drawing/2014/main" id="{6DFF5EC4-7459-1A79-F385-CF088049D31A}"/>
                </a:ext>
              </a:extLst>
            </p:cNvPr>
            <p:cNvSpPr txBox="1"/>
            <p:nvPr>
              <p:custDataLst>
                <p:tags r:id="rId4"/>
              </p:custDataLst>
            </p:nvPr>
          </p:nvSpPr>
          <p:spPr>
            <a:xfrm>
              <a:off x="6801" y="4405"/>
              <a:ext cx="4181" cy="5816"/>
            </a:xfrm>
            <a:prstGeom prst="rect">
              <a:avLst/>
            </a:prstGeom>
            <a:noFill/>
          </p:spPr>
          <p:txBody>
            <a:bodyPr wrap="square" rtlCol="0" anchor="t">
              <a:spAutoFit/>
            </a:bodyPr>
            <a:lstStyle/>
            <a:p>
              <a:pPr indent="457200" algn="just" fontAlgn="auto"/>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突然改变体位，如平卧时突然从床上坐起，或久蹲而突然站起，也容易发生晕厥。这是因为平卧时血管紧张度较低，血压偏低，尚能满足脑部的血液供应。而当体位突然改变时，血管紧张度来不及调整，加上重力影响，会使脑部血液供应不足而发生头昏、眩晕、眼花、眼前发黑等晕厥症状。</a:t>
              </a:r>
            </a:p>
          </p:txBody>
        </p:sp>
      </p:grpSp>
      <p:sp>
        <p:nvSpPr>
          <p:cNvPr id="2" name="圆角矩形 10">
            <a:extLst>
              <a:ext uri="{FF2B5EF4-FFF2-40B4-BE49-F238E27FC236}">
                <a16:creationId xmlns:a16="http://schemas.microsoft.com/office/drawing/2014/main" id="{7ECEBE4B-6E2D-71BC-30FC-6077A7B918AD}"/>
              </a:ext>
            </a:extLst>
          </p:cNvPr>
          <p:cNvSpPr/>
          <p:nvPr>
            <p:custDataLst>
              <p:tags r:id="rId2"/>
            </p:custDataLst>
          </p:nvPr>
        </p:nvSpPr>
        <p:spPr>
          <a:xfrm>
            <a:off x="592455" y="1131570"/>
            <a:ext cx="5619115" cy="551815"/>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3" name="文本框 2">
            <a:extLst>
              <a:ext uri="{FF2B5EF4-FFF2-40B4-BE49-F238E27FC236}">
                <a16:creationId xmlns:a16="http://schemas.microsoft.com/office/drawing/2014/main" id="{537DF348-5C4B-3253-1971-5F619B7DD8BA}"/>
              </a:ext>
            </a:extLst>
          </p:cNvPr>
          <p:cNvSpPr txBox="1"/>
          <p:nvPr>
            <p:custDataLst>
              <p:tags r:id="rId3"/>
            </p:custDataLst>
          </p:nvPr>
        </p:nvSpPr>
        <p:spPr>
          <a:xfrm>
            <a:off x="685165" y="1198989"/>
            <a:ext cx="6798310" cy="430374"/>
          </a:xfrm>
          <a:prstGeom prst="rect">
            <a:avLst/>
          </a:prstGeom>
          <a:noFill/>
        </p:spPr>
        <p:txBody>
          <a:bodyPr wrap="square" rtlCol="0">
            <a:spAutoFit/>
          </a:bodyPr>
          <a:lstStyle/>
          <a:p>
            <a:pPr indent="0" algn="just" fontAlgn="auto">
              <a:lnSpc>
                <a:spcPct val="120000"/>
              </a:lnSpc>
            </a:pP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常见的晕厥类型</a:t>
            </a:r>
          </a:p>
        </p:txBody>
      </p:sp>
    </p:spTree>
    <p:extLst>
      <p:ext uri="{BB962C8B-B14F-4D97-AF65-F5344CB8AC3E}">
        <p14:creationId xmlns:p14="http://schemas.microsoft.com/office/powerpoint/2010/main" val="136007029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3717B-95E8-D6C6-704B-77E638579ACA}"/>
            </a:ext>
          </a:extLst>
        </p:cNvPr>
        <p:cNvGrpSpPr/>
        <p:nvPr/>
      </p:nvGrpSpPr>
      <p:grpSpPr>
        <a:xfrm>
          <a:off x="0" y="0"/>
          <a:ext cx="0" cy="0"/>
          <a:chOff x="0" y="0"/>
          <a:chExt cx="0" cy="0"/>
        </a:xfrm>
      </p:grpSpPr>
      <p:sp>
        <p:nvSpPr>
          <p:cNvPr id="6" name="1">
            <a:extLst>
              <a:ext uri="{FF2B5EF4-FFF2-40B4-BE49-F238E27FC236}">
                <a16:creationId xmlns:a16="http://schemas.microsoft.com/office/drawing/2014/main" id="{C8C6D2A5-580E-AE68-CDC0-8844B41C051E}"/>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二、晕厥</a:t>
            </a:r>
          </a:p>
        </p:txBody>
      </p:sp>
      <p:grpSp>
        <p:nvGrpSpPr>
          <p:cNvPr id="25" name="4">
            <a:extLst>
              <a:ext uri="{FF2B5EF4-FFF2-40B4-BE49-F238E27FC236}">
                <a16:creationId xmlns:a16="http://schemas.microsoft.com/office/drawing/2014/main" id="{023D6FF4-E25D-B9F1-D9E7-2DF29C1E8131}"/>
              </a:ext>
            </a:extLst>
          </p:cNvPr>
          <p:cNvGrpSpPr/>
          <p:nvPr/>
        </p:nvGrpSpPr>
        <p:grpSpPr>
          <a:xfrm>
            <a:off x="804227" y="1822707"/>
            <a:ext cx="10583545" cy="2404359"/>
            <a:chOff x="1586" y="5239"/>
            <a:chExt cx="16667" cy="4814"/>
          </a:xfrm>
        </p:grpSpPr>
        <p:grpSp>
          <p:nvGrpSpPr>
            <p:cNvPr id="17" name="组合 16">
              <a:extLst>
                <a:ext uri="{FF2B5EF4-FFF2-40B4-BE49-F238E27FC236}">
                  <a16:creationId xmlns:a16="http://schemas.microsoft.com/office/drawing/2014/main" id="{9E367134-3420-FD40-B7FC-E5A005B1B9B3}"/>
                </a:ext>
              </a:extLst>
            </p:cNvPr>
            <p:cNvGrpSpPr/>
            <p:nvPr/>
          </p:nvGrpSpPr>
          <p:grpSpPr>
            <a:xfrm>
              <a:off x="1586" y="5239"/>
              <a:ext cx="7857" cy="4814"/>
              <a:chOff x="1586" y="5134"/>
              <a:chExt cx="7857" cy="4814"/>
            </a:xfrm>
          </p:grpSpPr>
          <p:sp>
            <p:nvSpPr>
              <p:cNvPr id="8" name="圆角矩形 7">
                <a:extLst>
                  <a:ext uri="{FF2B5EF4-FFF2-40B4-BE49-F238E27FC236}">
                    <a16:creationId xmlns:a16="http://schemas.microsoft.com/office/drawing/2014/main" id="{B4482A5D-ADC0-A40A-D788-81B4D903928B}"/>
                  </a:ext>
                </a:extLst>
              </p:cNvPr>
              <p:cNvSpPr/>
              <p:nvPr>
                <p:custDataLst>
                  <p:tags r:id="rId15"/>
                </p:custDataLst>
              </p:nvPr>
            </p:nvSpPr>
            <p:spPr>
              <a:xfrm>
                <a:off x="1586" y="5832"/>
                <a:ext cx="7857" cy="411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5F3AE98-6537-66CD-BFF3-97C5AB4639DC}"/>
                  </a:ext>
                </a:extLst>
              </p:cNvPr>
              <p:cNvSpPr txBox="1"/>
              <p:nvPr/>
            </p:nvSpPr>
            <p:spPr>
              <a:xfrm>
                <a:off x="1809" y="6242"/>
                <a:ext cx="7422" cy="3513"/>
              </a:xfrm>
              <a:prstGeom prst="rect">
                <a:avLst/>
              </a:prstGeom>
              <a:noFill/>
            </p:spPr>
            <p:txBody>
              <a:bodyPr wrap="square" rtlCol="0" anchor="t">
                <a:spAutoFit/>
              </a:bodyPr>
              <a:lstStyle/>
              <a:p>
                <a:pPr lvl="0" indent="457200" algn="just" fontAlgn="auto">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血管神经性晕厥常见于体质较差的青年女性，情绪紧张、气候闷热、局部疼痛、疲劳、恐惧、饥饿等均可诱发。这些诱因能反射性地引起患者全身小血管的广泛扩张，使回流的血液减少，心脏血输出量也相应减少，因此引起脑部缺血、缺氧而发生晕厥。</a:t>
                </a:r>
              </a:p>
            </p:txBody>
          </p:sp>
          <p:sp>
            <p:nvSpPr>
              <p:cNvPr id="15" name="圆角矩形 14">
                <a:extLst>
                  <a:ext uri="{FF2B5EF4-FFF2-40B4-BE49-F238E27FC236}">
                    <a16:creationId xmlns:a16="http://schemas.microsoft.com/office/drawing/2014/main" id="{FFDA0E7C-9B65-1A24-D0F5-4E6D58D39F46}"/>
                  </a:ext>
                </a:extLst>
              </p:cNvPr>
              <p:cNvSpPr/>
              <p:nvPr>
                <p:custDataLst>
                  <p:tags r:id="rId16"/>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CD44362A-D6B2-DF43-D8F5-0CD9DAEC2CB0}"/>
                  </a:ext>
                </a:extLst>
              </p:cNvPr>
              <p:cNvSpPr txBox="1"/>
              <p:nvPr>
                <p:custDataLst>
                  <p:tags r:id="rId17"/>
                </p:custDataLst>
              </p:nvPr>
            </p:nvSpPr>
            <p:spPr>
              <a:xfrm>
                <a:off x="3266" y="5204"/>
                <a:ext cx="4498" cy="739"/>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4.</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血管神经性晕厥</a:t>
                </a:r>
              </a:p>
            </p:txBody>
          </p:sp>
        </p:grpSp>
        <p:grpSp>
          <p:nvGrpSpPr>
            <p:cNvPr id="18" name="组合 17">
              <a:extLst>
                <a:ext uri="{FF2B5EF4-FFF2-40B4-BE49-F238E27FC236}">
                  <a16:creationId xmlns:a16="http://schemas.microsoft.com/office/drawing/2014/main" id="{0CD00B4D-791A-9920-07EF-4207064664FC}"/>
                </a:ext>
              </a:extLst>
            </p:cNvPr>
            <p:cNvGrpSpPr/>
            <p:nvPr/>
          </p:nvGrpSpPr>
          <p:grpSpPr>
            <a:xfrm>
              <a:off x="10396" y="5239"/>
              <a:ext cx="7857" cy="4110"/>
              <a:chOff x="1586" y="5134"/>
              <a:chExt cx="7857" cy="4110"/>
            </a:xfrm>
          </p:grpSpPr>
          <p:sp>
            <p:nvSpPr>
              <p:cNvPr id="19" name="圆角矩形 18">
                <a:extLst>
                  <a:ext uri="{FF2B5EF4-FFF2-40B4-BE49-F238E27FC236}">
                    <a16:creationId xmlns:a16="http://schemas.microsoft.com/office/drawing/2014/main" id="{A8AC832C-93E9-92F8-8913-90988EBB2E99}"/>
                  </a:ext>
                </a:extLst>
              </p:cNvPr>
              <p:cNvSpPr/>
              <p:nvPr>
                <p:custDataLst>
                  <p:tags r:id="rId11"/>
                </p:custDataLst>
              </p:nvPr>
            </p:nvSpPr>
            <p:spPr>
              <a:xfrm>
                <a:off x="1586" y="5832"/>
                <a:ext cx="7857" cy="341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A12DF836-5764-2EB3-C8C1-FCCC9E0A75A0}"/>
                  </a:ext>
                </a:extLst>
              </p:cNvPr>
              <p:cNvSpPr txBox="1"/>
              <p:nvPr>
                <p:custDataLst>
                  <p:tags r:id="rId12"/>
                </p:custDataLst>
              </p:nvPr>
            </p:nvSpPr>
            <p:spPr>
              <a:xfrm>
                <a:off x="1809" y="6172"/>
                <a:ext cx="7411" cy="2791"/>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中老年人多数都有颈椎肥大、骨质增生而使血管受到压迫，椎基底动脉缺血而导致脑干、小脑缺血、缺氧，如果突然低头、后仰或头部左右转动时，也会发生晕厥。</a:t>
                </a:r>
              </a:p>
            </p:txBody>
          </p:sp>
          <p:sp>
            <p:nvSpPr>
              <p:cNvPr id="23" name="圆角矩形 22">
                <a:extLst>
                  <a:ext uri="{FF2B5EF4-FFF2-40B4-BE49-F238E27FC236}">
                    <a16:creationId xmlns:a16="http://schemas.microsoft.com/office/drawing/2014/main" id="{3632A814-0202-2ACD-FCE2-627D1B56BCE2}"/>
                  </a:ext>
                </a:extLst>
              </p:cNvPr>
              <p:cNvSpPr/>
              <p:nvPr>
                <p:custDataLst>
                  <p:tags r:id="rId13"/>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24" name="文本框 23">
                <a:extLst>
                  <a:ext uri="{FF2B5EF4-FFF2-40B4-BE49-F238E27FC236}">
                    <a16:creationId xmlns:a16="http://schemas.microsoft.com/office/drawing/2014/main" id="{964EE46B-2AA8-6257-A713-AB85B7CA8288}"/>
                  </a:ext>
                </a:extLst>
              </p:cNvPr>
              <p:cNvSpPr txBox="1"/>
              <p:nvPr>
                <p:custDataLst>
                  <p:tags r:id="rId14"/>
                </p:custDataLst>
              </p:nvPr>
            </p:nvSpPr>
            <p:spPr>
              <a:xfrm>
                <a:off x="3266" y="5204"/>
                <a:ext cx="4498" cy="739"/>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5.</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颈椎病性晕厥</a:t>
                </a:r>
              </a:p>
            </p:txBody>
          </p:sp>
        </p:grpSp>
      </p:grpSp>
      <p:grpSp>
        <p:nvGrpSpPr>
          <p:cNvPr id="30" name="4">
            <a:extLst>
              <a:ext uri="{FF2B5EF4-FFF2-40B4-BE49-F238E27FC236}">
                <a16:creationId xmlns:a16="http://schemas.microsoft.com/office/drawing/2014/main" id="{D26492FF-0B14-F096-83D9-039BC3BCFCCA}"/>
              </a:ext>
            </a:extLst>
          </p:cNvPr>
          <p:cNvGrpSpPr/>
          <p:nvPr/>
        </p:nvGrpSpPr>
        <p:grpSpPr>
          <a:xfrm>
            <a:off x="793946" y="4006357"/>
            <a:ext cx="10583545" cy="2512733"/>
            <a:chOff x="1586" y="4536"/>
            <a:chExt cx="16667" cy="5031"/>
          </a:xfrm>
        </p:grpSpPr>
        <p:grpSp>
          <p:nvGrpSpPr>
            <p:cNvPr id="31" name="组合 30">
              <a:extLst>
                <a:ext uri="{FF2B5EF4-FFF2-40B4-BE49-F238E27FC236}">
                  <a16:creationId xmlns:a16="http://schemas.microsoft.com/office/drawing/2014/main" id="{AC890C05-8829-90D3-F0A7-8A6358CE1AED}"/>
                </a:ext>
              </a:extLst>
            </p:cNvPr>
            <p:cNvGrpSpPr/>
            <p:nvPr/>
          </p:nvGrpSpPr>
          <p:grpSpPr>
            <a:xfrm>
              <a:off x="1586" y="5239"/>
              <a:ext cx="7857" cy="4328"/>
              <a:chOff x="1586" y="5134"/>
              <a:chExt cx="7857" cy="4328"/>
            </a:xfrm>
          </p:grpSpPr>
          <p:sp>
            <p:nvSpPr>
              <p:cNvPr id="38" name="圆角矩形 7">
                <a:extLst>
                  <a:ext uri="{FF2B5EF4-FFF2-40B4-BE49-F238E27FC236}">
                    <a16:creationId xmlns:a16="http://schemas.microsoft.com/office/drawing/2014/main" id="{E90E3193-260E-EEB7-4DD6-F3BA36BD3C62}"/>
                  </a:ext>
                </a:extLst>
              </p:cNvPr>
              <p:cNvSpPr/>
              <p:nvPr>
                <p:custDataLst>
                  <p:tags r:id="rId8"/>
                </p:custDataLst>
              </p:nvPr>
            </p:nvSpPr>
            <p:spPr>
              <a:xfrm>
                <a:off x="1586" y="5832"/>
                <a:ext cx="7857" cy="363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B29D22E2-BE1C-4D91-D0C6-E9BE537DCB49}"/>
                  </a:ext>
                </a:extLst>
              </p:cNvPr>
              <p:cNvSpPr txBox="1"/>
              <p:nvPr/>
            </p:nvSpPr>
            <p:spPr>
              <a:xfrm>
                <a:off x="1809" y="6253"/>
                <a:ext cx="7422" cy="2958"/>
              </a:xfrm>
              <a:prstGeom prst="rect">
                <a:avLst/>
              </a:prstGeom>
              <a:noFill/>
            </p:spPr>
            <p:txBody>
              <a:bodyPr wrap="square" rtlCol="0" anchor="t">
                <a:spAutoFit/>
              </a:bodyPr>
              <a:lstStyle/>
              <a:p>
                <a:pPr indent="457200" algn="just"/>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代谢性晕厥发作前，患者多有饥饿、心慌、多汗、头昏、无力等表现。糖尿病患者使用过量降血糖药物后，或因严重肝病、胃大部切除、胰岛肿瘤等，容易发生血糖过低，由此而干扰了脑细胞的代谢而产生晕厥。</a:t>
                </a:r>
              </a:p>
            </p:txBody>
          </p:sp>
          <p:sp>
            <p:nvSpPr>
              <p:cNvPr id="40" name="圆角矩形 14">
                <a:extLst>
                  <a:ext uri="{FF2B5EF4-FFF2-40B4-BE49-F238E27FC236}">
                    <a16:creationId xmlns:a16="http://schemas.microsoft.com/office/drawing/2014/main" id="{FE5AFAD8-53E9-A543-1E89-52090328D6FF}"/>
                  </a:ext>
                </a:extLst>
              </p:cNvPr>
              <p:cNvSpPr/>
              <p:nvPr>
                <p:custDataLst>
                  <p:tags r:id="rId9"/>
                </p:custDataLst>
              </p:nvPr>
            </p:nvSpPr>
            <p:spPr>
              <a:xfrm>
                <a:off x="2007" y="5134"/>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DA0285CF-9208-963C-D1C1-FBE876FF42C4}"/>
                  </a:ext>
                </a:extLst>
              </p:cNvPr>
              <p:cNvSpPr txBox="1"/>
              <p:nvPr>
                <p:custDataLst>
                  <p:tags r:id="rId10"/>
                </p:custDataLst>
              </p:nvPr>
            </p:nvSpPr>
            <p:spPr>
              <a:xfrm>
                <a:off x="3266" y="5204"/>
                <a:ext cx="4498" cy="739"/>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6.</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代谢性晕厥</a:t>
                </a:r>
              </a:p>
            </p:txBody>
          </p:sp>
        </p:grpSp>
        <p:grpSp>
          <p:nvGrpSpPr>
            <p:cNvPr id="32" name="组合 31">
              <a:extLst>
                <a:ext uri="{FF2B5EF4-FFF2-40B4-BE49-F238E27FC236}">
                  <a16:creationId xmlns:a16="http://schemas.microsoft.com/office/drawing/2014/main" id="{5058E9E6-CFD4-AF5F-7276-B12E2CA1FA8A}"/>
                </a:ext>
              </a:extLst>
            </p:cNvPr>
            <p:cNvGrpSpPr/>
            <p:nvPr/>
          </p:nvGrpSpPr>
          <p:grpSpPr>
            <a:xfrm>
              <a:off x="10396" y="4536"/>
              <a:ext cx="7857" cy="5031"/>
              <a:chOff x="1586" y="4431"/>
              <a:chExt cx="7857" cy="5031"/>
            </a:xfrm>
          </p:grpSpPr>
          <p:sp>
            <p:nvSpPr>
              <p:cNvPr id="34" name="圆角矩形 18">
                <a:extLst>
                  <a:ext uri="{FF2B5EF4-FFF2-40B4-BE49-F238E27FC236}">
                    <a16:creationId xmlns:a16="http://schemas.microsoft.com/office/drawing/2014/main" id="{C7E08E80-348F-0DA5-8370-6E622A45BAFF}"/>
                  </a:ext>
                </a:extLst>
              </p:cNvPr>
              <p:cNvSpPr/>
              <p:nvPr>
                <p:custDataLst>
                  <p:tags r:id="rId4"/>
                </p:custDataLst>
              </p:nvPr>
            </p:nvSpPr>
            <p:spPr>
              <a:xfrm>
                <a:off x="1586" y="5129"/>
                <a:ext cx="7857" cy="433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562FEDBD-CA45-4E50-3A31-5F1ED1F8E7A8}"/>
                  </a:ext>
                </a:extLst>
              </p:cNvPr>
              <p:cNvSpPr txBox="1"/>
              <p:nvPr>
                <p:custDataLst>
                  <p:tags r:id="rId5"/>
                </p:custDataLst>
              </p:nvPr>
            </p:nvSpPr>
            <p:spPr>
              <a:xfrm>
                <a:off x="1825" y="5698"/>
                <a:ext cx="7410" cy="3513"/>
              </a:xfrm>
              <a:prstGeom prst="rect">
                <a:avLst/>
              </a:prstGeom>
              <a:noFill/>
            </p:spPr>
            <p:txBody>
              <a:bodyPr wrap="square" rtlCol="0" anchor="t">
                <a:spAutoFit/>
              </a:bodyPr>
              <a:lstStyle/>
              <a:p>
                <a:pPr lvl="0" indent="457200" algn="just" fontAlgn="auto">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咳嗽性晕厥常见于儿童百日咳或患有慢性气管炎、支气管炎哮喘、肺气肿等疾病的中老年人。由于剧烈咳嗽引起胸腔和腹腔压力升高，影响了静脉回流和心脏血液排出，或者间接产生颅内压升高而增加脑血管阻力，导致脑缺血、缺氧而发生晕厥。</a:t>
                </a:r>
              </a:p>
            </p:txBody>
          </p:sp>
          <p:sp>
            <p:nvSpPr>
              <p:cNvPr id="36" name="圆角矩形 22">
                <a:extLst>
                  <a:ext uri="{FF2B5EF4-FFF2-40B4-BE49-F238E27FC236}">
                    <a16:creationId xmlns:a16="http://schemas.microsoft.com/office/drawing/2014/main" id="{4C698DCF-E497-8921-E5AA-3103BA46059B}"/>
                  </a:ext>
                </a:extLst>
              </p:cNvPr>
              <p:cNvSpPr/>
              <p:nvPr>
                <p:custDataLst>
                  <p:tags r:id="rId6"/>
                </p:custDataLst>
              </p:nvPr>
            </p:nvSpPr>
            <p:spPr>
              <a:xfrm>
                <a:off x="2007" y="4431"/>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37" name="文本框 36">
                <a:extLst>
                  <a:ext uri="{FF2B5EF4-FFF2-40B4-BE49-F238E27FC236}">
                    <a16:creationId xmlns:a16="http://schemas.microsoft.com/office/drawing/2014/main" id="{5D03DB59-D0E3-98B5-F220-C53D09AD69F6}"/>
                  </a:ext>
                </a:extLst>
              </p:cNvPr>
              <p:cNvSpPr txBox="1"/>
              <p:nvPr>
                <p:custDataLst>
                  <p:tags r:id="rId7"/>
                </p:custDataLst>
              </p:nvPr>
            </p:nvSpPr>
            <p:spPr>
              <a:xfrm>
                <a:off x="3266" y="4501"/>
                <a:ext cx="4498" cy="739"/>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7.</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咳嗽性晕厥</a:t>
                </a:r>
              </a:p>
            </p:txBody>
          </p:sp>
        </p:grpSp>
      </p:grpSp>
      <p:sp>
        <p:nvSpPr>
          <p:cNvPr id="7" name="圆角矩形 10">
            <a:extLst>
              <a:ext uri="{FF2B5EF4-FFF2-40B4-BE49-F238E27FC236}">
                <a16:creationId xmlns:a16="http://schemas.microsoft.com/office/drawing/2014/main" id="{FDEE977F-2A76-D9DB-FAD0-296C3C64D729}"/>
              </a:ext>
            </a:extLst>
          </p:cNvPr>
          <p:cNvSpPr/>
          <p:nvPr>
            <p:custDataLst>
              <p:tags r:id="rId2"/>
            </p:custDataLst>
          </p:nvPr>
        </p:nvSpPr>
        <p:spPr>
          <a:xfrm>
            <a:off x="592455" y="1131570"/>
            <a:ext cx="5619115" cy="551815"/>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9" name="文本框 8">
            <a:extLst>
              <a:ext uri="{FF2B5EF4-FFF2-40B4-BE49-F238E27FC236}">
                <a16:creationId xmlns:a16="http://schemas.microsoft.com/office/drawing/2014/main" id="{8CA8974F-3B73-5867-7551-078626C69158}"/>
              </a:ext>
            </a:extLst>
          </p:cNvPr>
          <p:cNvSpPr txBox="1"/>
          <p:nvPr>
            <p:custDataLst>
              <p:tags r:id="rId3"/>
            </p:custDataLst>
          </p:nvPr>
        </p:nvSpPr>
        <p:spPr>
          <a:xfrm>
            <a:off x="685165" y="1214755"/>
            <a:ext cx="6798310" cy="430374"/>
          </a:xfrm>
          <a:prstGeom prst="rect">
            <a:avLst/>
          </a:prstGeom>
          <a:noFill/>
        </p:spPr>
        <p:txBody>
          <a:bodyPr wrap="square" rtlCol="0">
            <a:spAutoFit/>
          </a:bodyPr>
          <a:lstStyle/>
          <a:p>
            <a:pPr indent="0" algn="just" fontAlgn="auto">
              <a:lnSpc>
                <a:spcPct val="120000"/>
              </a:lnSpc>
            </a:pP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常见的晕厥类型</a:t>
            </a:r>
          </a:p>
        </p:txBody>
      </p:sp>
    </p:spTree>
    <p:extLst>
      <p:ext uri="{BB962C8B-B14F-4D97-AF65-F5344CB8AC3E}">
        <p14:creationId xmlns:p14="http://schemas.microsoft.com/office/powerpoint/2010/main" val="17476670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5E150-6827-1772-0645-7EFD637CC231}"/>
            </a:ext>
          </a:extLst>
        </p:cNvPr>
        <p:cNvGrpSpPr/>
        <p:nvPr/>
      </p:nvGrpSpPr>
      <p:grpSpPr>
        <a:xfrm>
          <a:off x="0" y="0"/>
          <a:ext cx="0" cy="0"/>
          <a:chOff x="0" y="0"/>
          <a:chExt cx="0" cy="0"/>
        </a:xfrm>
      </p:grpSpPr>
      <p:sp>
        <p:nvSpPr>
          <p:cNvPr id="6" name="1">
            <a:extLst>
              <a:ext uri="{FF2B5EF4-FFF2-40B4-BE49-F238E27FC236}">
                <a16:creationId xmlns:a16="http://schemas.microsoft.com/office/drawing/2014/main" id="{0FE9FD3E-2140-D336-AB50-6FAA934CAFB5}"/>
              </a:ext>
            </a:extLst>
          </p:cNvPr>
          <p:cNvSpPr txBox="1"/>
          <p:nvPr>
            <p:custDataLst>
              <p:tags r:id="rId1"/>
            </p:custDataLst>
          </p:nvPr>
        </p:nvSpPr>
        <p:spPr>
          <a:xfrm>
            <a:off x="592455" y="372540"/>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二、晕厥</a:t>
            </a:r>
          </a:p>
        </p:txBody>
      </p:sp>
      <p:grpSp>
        <p:nvGrpSpPr>
          <p:cNvPr id="17" name="组合 16">
            <a:extLst>
              <a:ext uri="{FF2B5EF4-FFF2-40B4-BE49-F238E27FC236}">
                <a16:creationId xmlns:a16="http://schemas.microsoft.com/office/drawing/2014/main" id="{3A048255-A567-E487-1E6C-37810887FCE6}"/>
              </a:ext>
            </a:extLst>
          </p:cNvPr>
          <p:cNvGrpSpPr/>
          <p:nvPr/>
        </p:nvGrpSpPr>
        <p:grpSpPr>
          <a:xfrm>
            <a:off x="732829" y="1243815"/>
            <a:ext cx="10713720" cy="1650186"/>
            <a:chOff x="1586" y="5348"/>
            <a:chExt cx="16872" cy="3304"/>
          </a:xfrm>
        </p:grpSpPr>
        <p:sp>
          <p:nvSpPr>
            <p:cNvPr id="8" name="圆角矩形 7">
              <a:extLst>
                <a:ext uri="{FF2B5EF4-FFF2-40B4-BE49-F238E27FC236}">
                  <a16:creationId xmlns:a16="http://schemas.microsoft.com/office/drawing/2014/main" id="{2AAF424D-EFF8-6D3C-C8D1-DDD321CF641C}"/>
                </a:ext>
              </a:extLst>
            </p:cNvPr>
            <p:cNvSpPr/>
            <p:nvPr>
              <p:custDataLst>
                <p:tags r:id="rId5"/>
              </p:custDataLst>
            </p:nvPr>
          </p:nvSpPr>
          <p:spPr>
            <a:xfrm>
              <a:off x="1586" y="5832"/>
              <a:ext cx="16872" cy="282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39658C94-76C6-363B-7704-20E9E110070B}"/>
                </a:ext>
              </a:extLst>
            </p:cNvPr>
            <p:cNvSpPr txBox="1"/>
            <p:nvPr/>
          </p:nvSpPr>
          <p:spPr>
            <a:xfrm>
              <a:off x="1808" y="6262"/>
              <a:ext cx="16353" cy="2125"/>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在晕厥发作前，患者一般无特殊症状，或自觉头晕、周身不适、恶心、出汗等，随之感到眼前发黑，全身无力而倒下。患者面色苍白、四肢发冷、呼之不应、脉搏细弱、血压骤降；个别患者还会出现抽搐、瞳孔放大等症状。晕厥的特点为发病突然，发作时间短暂，大多数患者意识丧失不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20s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a:t>
              </a:r>
            </a:p>
          </p:txBody>
        </p:sp>
        <p:sp>
          <p:nvSpPr>
            <p:cNvPr id="15" name="圆角矩形 14">
              <a:extLst>
                <a:ext uri="{FF2B5EF4-FFF2-40B4-BE49-F238E27FC236}">
                  <a16:creationId xmlns:a16="http://schemas.microsoft.com/office/drawing/2014/main" id="{58959EF9-AB5E-22BB-E9E7-A12DFF7D6918}"/>
                </a:ext>
              </a:extLst>
            </p:cNvPr>
            <p:cNvSpPr/>
            <p:nvPr>
              <p:custDataLst>
                <p:tags r:id="rId6"/>
              </p:custDataLst>
            </p:nvPr>
          </p:nvSpPr>
          <p:spPr>
            <a:xfrm>
              <a:off x="6469" y="5348"/>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4A7A0AC3-EE3C-8C05-1760-F350F71BB1A8}"/>
                </a:ext>
              </a:extLst>
            </p:cNvPr>
            <p:cNvSpPr txBox="1"/>
            <p:nvPr>
              <p:custDataLst>
                <p:tags r:id="rId7"/>
              </p:custDataLst>
            </p:nvPr>
          </p:nvSpPr>
          <p:spPr>
            <a:xfrm>
              <a:off x="7728" y="5418"/>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晕厥的症状</a:t>
              </a:r>
            </a:p>
          </p:txBody>
        </p:sp>
      </p:grpSp>
      <p:grpSp>
        <p:nvGrpSpPr>
          <p:cNvPr id="31" name="组合 30">
            <a:extLst>
              <a:ext uri="{FF2B5EF4-FFF2-40B4-BE49-F238E27FC236}">
                <a16:creationId xmlns:a16="http://schemas.microsoft.com/office/drawing/2014/main" id="{99BF5342-D082-2CA1-3F93-2E8D54625CDB}"/>
              </a:ext>
            </a:extLst>
          </p:cNvPr>
          <p:cNvGrpSpPr/>
          <p:nvPr/>
        </p:nvGrpSpPr>
        <p:grpSpPr>
          <a:xfrm>
            <a:off x="732829" y="3079372"/>
            <a:ext cx="10713720" cy="3037662"/>
            <a:chOff x="1526" y="5257"/>
            <a:chExt cx="16872" cy="6082"/>
          </a:xfrm>
        </p:grpSpPr>
        <p:sp>
          <p:nvSpPr>
            <p:cNvPr id="38" name="圆角矩形 7">
              <a:extLst>
                <a:ext uri="{FF2B5EF4-FFF2-40B4-BE49-F238E27FC236}">
                  <a16:creationId xmlns:a16="http://schemas.microsoft.com/office/drawing/2014/main" id="{8C820889-DE20-15FF-65FD-0819307E51DE}"/>
                </a:ext>
              </a:extLst>
            </p:cNvPr>
            <p:cNvSpPr/>
            <p:nvPr>
              <p:custDataLst>
                <p:tags r:id="rId2"/>
              </p:custDataLst>
            </p:nvPr>
          </p:nvSpPr>
          <p:spPr>
            <a:xfrm>
              <a:off x="1526" y="5832"/>
              <a:ext cx="16872" cy="5507"/>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C3EF8FC1-7A14-209E-39D2-6BA3505614A5}"/>
                </a:ext>
              </a:extLst>
            </p:cNvPr>
            <p:cNvSpPr txBox="1"/>
            <p:nvPr/>
          </p:nvSpPr>
          <p:spPr>
            <a:xfrm>
              <a:off x="1809" y="6253"/>
              <a:ext cx="16292" cy="4787"/>
            </a:xfrm>
            <a:prstGeom prst="rect">
              <a:avLst/>
            </a:prstGeom>
            <a:noFill/>
          </p:spPr>
          <p:txBody>
            <a:bodyPr wrap="square" rtlCol="0" anchor="t">
              <a:spAutoFit/>
            </a:bodyPr>
            <a:lstStyle/>
            <a:p>
              <a:pPr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立即置患者于平卧位，双足稍抬高，头部略放低。</a:t>
              </a:r>
            </a:p>
            <a:p>
              <a:pPr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松开衣领及腰带，头偏向一侧，维持呼吸道通畅，保持空气流通。</a:t>
              </a:r>
            </a:p>
            <a:p>
              <a:pPr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如经上述处理后，仍不见好转，应立即拨打急救电话，就近送医院救治。有晕厥症状的患者应自行做好预防工作，平时要适当参加一些力所能及的体育活动，增强体质，提高对体位改变和情绪变化的耐受性。容易发生血管神经性晕厥的患者，应避免站立过久、疲劳过度、局部疼痛、恐惧、焦虑、饥饿等，变动体位时动作要尽量减慢，以免脑部的暂时缺血。晕厥是严重的症状，应到医院进行仔细检查，明确病因并进行治疗。</a:t>
              </a:r>
            </a:p>
          </p:txBody>
        </p:sp>
        <p:sp>
          <p:nvSpPr>
            <p:cNvPr id="40" name="圆角矩形 14">
              <a:extLst>
                <a:ext uri="{FF2B5EF4-FFF2-40B4-BE49-F238E27FC236}">
                  <a16:creationId xmlns:a16="http://schemas.microsoft.com/office/drawing/2014/main" id="{1C85AD21-B758-1731-47FB-5F86204869F5}"/>
                </a:ext>
              </a:extLst>
            </p:cNvPr>
            <p:cNvSpPr/>
            <p:nvPr>
              <p:custDataLst>
                <p:tags r:id="rId3"/>
              </p:custDataLst>
            </p:nvPr>
          </p:nvSpPr>
          <p:spPr>
            <a:xfrm>
              <a:off x="6454" y="5257"/>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63A027DC-953C-0449-4192-D743126BE997}"/>
                </a:ext>
              </a:extLst>
            </p:cNvPr>
            <p:cNvSpPr txBox="1"/>
            <p:nvPr>
              <p:custDataLst>
                <p:tags r:id="rId4"/>
              </p:custDataLst>
            </p:nvPr>
          </p:nvSpPr>
          <p:spPr>
            <a:xfrm>
              <a:off x="7541" y="5327"/>
              <a:ext cx="4862"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晕厥的现场救护原则</a:t>
              </a:r>
            </a:p>
          </p:txBody>
        </p:sp>
      </p:grpSp>
    </p:spTree>
    <p:extLst>
      <p:ext uri="{BB962C8B-B14F-4D97-AF65-F5344CB8AC3E}">
        <p14:creationId xmlns:p14="http://schemas.microsoft.com/office/powerpoint/2010/main" val="1649083937"/>
      </p:ext>
    </p:extLst>
  </p:cSld>
  <p:clrMapOvr>
    <a:masterClrMapping/>
  </p:clrMapOvr>
  <p:transition spd="slow" advTm="4000">
    <p:wip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748A6-D388-527B-B77F-8D70171056EB}"/>
            </a:ext>
          </a:extLst>
        </p:cNvPr>
        <p:cNvGrpSpPr/>
        <p:nvPr/>
      </p:nvGrpSpPr>
      <p:grpSpPr>
        <a:xfrm>
          <a:off x="0" y="0"/>
          <a:ext cx="0" cy="0"/>
          <a:chOff x="0" y="0"/>
          <a:chExt cx="0" cy="0"/>
        </a:xfrm>
      </p:grpSpPr>
      <p:grpSp>
        <p:nvGrpSpPr>
          <p:cNvPr id="18" name="3">
            <a:extLst>
              <a:ext uri="{FF2B5EF4-FFF2-40B4-BE49-F238E27FC236}">
                <a16:creationId xmlns:a16="http://schemas.microsoft.com/office/drawing/2014/main" id="{9087E0B5-5CC9-56D4-99CD-18E9BAE76858}"/>
              </a:ext>
            </a:extLst>
          </p:cNvPr>
          <p:cNvGrpSpPr/>
          <p:nvPr/>
        </p:nvGrpSpPr>
        <p:grpSpPr>
          <a:xfrm>
            <a:off x="529590" y="1260956"/>
            <a:ext cx="11010900" cy="4859320"/>
            <a:chOff x="1042" y="3454"/>
            <a:chExt cx="17340" cy="7266"/>
          </a:xfrm>
        </p:grpSpPr>
        <p:sp>
          <p:nvSpPr>
            <p:cNvPr id="58" name="圆角矩形 57">
              <a:extLst>
                <a:ext uri="{FF2B5EF4-FFF2-40B4-BE49-F238E27FC236}">
                  <a16:creationId xmlns:a16="http://schemas.microsoft.com/office/drawing/2014/main" id="{A3D16F0A-71F9-E817-6ABA-11E5B080C7AF}"/>
                </a:ext>
              </a:extLst>
            </p:cNvPr>
            <p:cNvSpPr/>
            <p:nvPr>
              <p:custDataLst>
                <p:tags r:id="rId2"/>
              </p:custDataLst>
            </p:nvPr>
          </p:nvSpPr>
          <p:spPr>
            <a:xfrm>
              <a:off x="1042" y="3454"/>
              <a:ext cx="17340" cy="726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2C864BFB-1300-F0EB-940F-069605B0B62B}"/>
                </a:ext>
              </a:extLst>
            </p:cNvPr>
            <p:cNvSpPr txBox="1"/>
            <p:nvPr>
              <p:custDataLst>
                <p:tags r:id="rId3"/>
              </p:custDataLst>
            </p:nvPr>
          </p:nvSpPr>
          <p:spPr>
            <a:xfrm>
              <a:off x="1869" y="4653"/>
              <a:ext cx="6483" cy="5035"/>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骨折是骨的完整性或连续性中断。</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常见的骨折分为两种：一种是皮肤不破，没有伤口，断骨不与外界相通，称为闭合性骨折；另一种是骨头的尖端穿过皮肤，有伤口与外界相通，称为开放性骨折。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骨折的病因包括直接暴力、间接暴力、肌力牵拉、疲劳骨折、病理骨折。</a:t>
              </a:r>
            </a:p>
          </p:txBody>
        </p:sp>
      </p:grpSp>
      <p:sp>
        <p:nvSpPr>
          <p:cNvPr id="3" name="1">
            <a:extLst>
              <a:ext uri="{FF2B5EF4-FFF2-40B4-BE49-F238E27FC236}">
                <a16:creationId xmlns:a16="http://schemas.microsoft.com/office/drawing/2014/main" id="{F8A1DF71-6C77-71A4-D011-D09C9865B22E}"/>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三、骨折</a:t>
            </a:r>
          </a:p>
        </p:txBody>
      </p:sp>
      <p:pic>
        <p:nvPicPr>
          <p:cNvPr id="2" name="图片 1">
            <a:extLst>
              <a:ext uri="{FF2B5EF4-FFF2-40B4-BE49-F238E27FC236}">
                <a16:creationId xmlns:a16="http://schemas.microsoft.com/office/drawing/2014/main" id="{5A6F47B3-1AD2-5EEE-0163-E813822239ED}"/>
              </a:ext>
            </a:extLst>
          </p:cNvPr>
          <p:cNvPicPr>
            <a:picLocks noChangeAspect="1"/>
          </p:cNvPicPr>
          <p:nvPr/>
        </p:nvPicPr>
        <p:blipFill rotWithShape="1">
          <a:blip r:embed="rId5"/>
          <a:srcRect b="4515"/>
          <a:stretch/>
        </p:blipFill>
        <p:spPr>
          <a:xfrm>
            <a:off x="5376042" y="2077654"/>
            <a:ext cx="5336627" cy="3352446"/>
          </a:xfrm>
          <a:prstGeom prst="rect">
            <a:avLst/>
          </a:prstGeom>
        </p:spPr>
      </p:pic>
    </p:spTree>
    <p:extLst>
      <p:ext uri="{BB962C8B-B14F-4D97-AF65-F5344CB8AC3E}">
        <p14:creationId xmlns:p14="http://schemas.microsoft.com/office/powerpoint/2010/main" val="425971691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CA2F3-98AA-71F3-D5A4-E8E51E37D3A5}"/>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7A63FFC-AE9A-5AB6-36FE-A3684E5DEA2A}"/>
              </a:ext>
            </a:extLst>
          </p:cNvPr>
          <p:cNvGrpSpPr/>
          <p:nvPr/>
        </p:nvGrpSpPr>
        <p:grpSpPr>
          <a:xfrm>
            <a:off x="723900" y="1247045"/>
            <a:ext cx="10744200" cy="1641475"/>
            <a:chOff x="1112" y="2325"/>
            <a:chExt cx="16920" cy="2585"/>
          </a:xfrm>
        </p:grpSpPr>
        <p:sp>
          <p:nvSpPr>
            <p:cNvPr id="7" name="直角三角形 6">
              <a:extLst>
                <a:ext uri="{FF2B5EF4-FFF2-40B4-BE49-F238E27FC236}">
                  <a16:creationId xmlns:a16="http://schemas.microsoft.com/office/drawing/2014/main" id="{159D1C93-ABCC-18A1-E592-A2392A1EEC7A}"/>
                </a:ext>
              </a:extLst>
            </p:cNvPr>
            <p:cNvSpPr/>
            <p:nvPr>
              <p:custDataLst>
                <p:tags r:id="rId10"/>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8479836-145A-0D34-287B-6627C3C650E8}"/>
                </a:ext>
              </a:extLst>
            </p:cNvPr>
            <p:cNvSpPr/>
            <p:nvPr>
              <p:custDataLst>
                <p:tags r:id="rId11"/>
              </p:custDataLst>
            </p:nvPr>
          </p:nvSpPr>
          <p:spPr>
            <a:xfrm>
              <a:off x="1532" y="2648"/>
              <a:ext cx="16500" cy="226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E88FB710-5551-5499-F5AF-D71EB527E68E}"/>
                </a:ext>
              </a:extLst>
            </p:cNvPr>
            <p:cNvSpPr/>
            <p:nvPr>
              <p:custDataLst>
                <p:tags r:id="rId12"/>
              </p:custDataLst>
            </p:nvPr>
          </p:nvSpPr>
          <p:spPr>
            <a:xfrm>
              <a:off x="1112" y="2325"/>
              <a:ext cx="11899"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骨折的临床专有体征</a:t>
              </a:r>
            </a:p>
          </p:txBody>
        </p:sp>
        <p:sp>
          <p:nvSpPr>
            <p:cNvPr id="2" name="文本框 1">
              <a:extLst>
                <a:ext uri="{FF2B5EF4-FFF2-40B4-BE49-F238E27FC236}">
                  <a16:creationId xmlns:a16="http://schemas.microsoft.com/office/drawing/2014/main" id="{B749E80F-3040-85DD-314A-1BBFC7E771D1}"/>
                </a:ext>
              </a:extLst>
            </p:cNvPr>
            <p:cNvSpPr txBox="1"/>
            <p:nvPr>
              <p:custDataLst>
                <p:tags r:id="rId13"/>
              </p:custDataLst>
            </p:nvPr>
          </p:nvSpPr>
          <p:spPr>
            <a:xfrm>
              <a:off x="1803" y="3262"/>
              <a:ext cx="15958" cy="1454"/>
            </a:xfrm>
            <a:prstGeom prst="rect">
              <a:avLst/>
            </a:prstGeom>
            <a:noFill/>
          </p:spPr>
          <p:txBody>
            <a:bodyPr wrap="square" rtlCol="0" anchor="t">
              <a:spAutoFit/>
            </a:bodyPr>
            <a:lstStyle/>
            <a:p>
              <a:pPr marL="0" lvl="1" indent="457200" algn="l" fontAlgn="auto">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畸形，骨折段移位</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成角、短缩、旋转等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后，伤肢形态改变。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反常活动。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骨擦音或骨擦感。</a:t>
              </a:r>
            </a:p>
          </p:txBody>
        </p:sp>
      </p:grpSp>
      <p:sp>
        <p:nvSpPr>
          <p:cNvPr id="4" name="1">
            <a:extLst>
              <a:ext uri="{FF2B5EF4-FFF2-40B4-BE49-F238E27FC236}">
                <a16:creationId xmlns:a16="http://schemas.microsoft.com/office/drawing/2014/main" id="{A0E15809-3693-7394-2103-E09B828C8C5B}"/>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三、骨折</a:t>
            </a:r>
          </a:p>
        </p:txBody>
      </p:sp>
      <p:grpSp>
        <p:nvGrpSpPr>
          <p:cNvPr id="3" name="3">
            <a:extLst>
              <a:ext uri="{FF2B5EF4-FFF2-40B4-BE49-F238E27FC236}">
                <a16:creationId xmlns:a16="http://schemas.microsoft.com/office/drawing/2014/main" id="{42E23341-E7F7-13DC-3334-54D16FC6C1FD}"/>
              </a:ext>
            </a:extLst>
          </p:cNvPr>
          <p:cNvGrpSpPr/>
          <p:nvPr/>
        </p:nvGrpSpPr>
        <p:grpSpPr>
          <a:xfrm>
            <a:off x="723900" y="3046679"/>
            <a:ext cx="10744200" cy="1610360"/>
            <a:chOff x="1112" y="2325"/>
            <a:chExt cx="16920" cy="2536"/>
          </a:xfrm>
        </p:grpSpPr>
        <p:sp>
          <p:nvSpPr>
            <p:cNvPr id="5" name="直角三角形 4">
              <a:extLst>
                <a:ext uri="{FF2B5EF4-FFF2-40B4-BE49-F238E27FC236}">
                  <a16:creationId xmlns:a16="http://schemas.microsoft.com/office/drawing/2014/main" id="{A2C7D375-90E6-FA2F-D17C-ACFE8F9DE326}"/>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2" name="任意多边形: 形状 11">
              <a:extLst>
                <a:ext uri="{FF2B5EF4-FFF2-40B4-BE49-F238E27FC236}">
                  <a16:creationId xmlns:a16="http://schemas.microsoft.com/office/drawing/2014/main" id="{6A8F3EA0-FB27-06A4-10CA-78FA3260A12D}"/>
                </a:ext>
              </a:extLst>
            </p:cNvPr>
            <p:cNvSpPr/>
            <p:nvPr>
              <p:custDataLst>
                <p:tags r:id="rId7"/>
              </p:custDataLst>
            </p:nvPr>
          </p:nvSpPr>
          <p:spPr>
            <a:xfrm>
              <a:off x="1532" y="2599"/>
              <a:ext cx="16500" cy="226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3" name="任意多边形: 形状 17">
              <a:extLst>
                <a:ext uri="{FF2B5EF4-FFF2-40B4-BE49-F238E27FC236}">
                  <a16:creationId xmlns:a16="http://schemas.microsoft.com/office/drawing/2014/main" id="{993FC044-5E32-3010-5971-DBA634FA85EB}"/>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骨折的其他表现</a:t>
              </a:r>
            </a:p>
          </p:txBody>
        </p:sp>
        <p:sp>
          <p:nvSpPr>
            <p:cNvPr id="14" name="文本框 13">
              <a:extLst>
                <a:ext uri="{FF2B5EF4-FFF2-40B4-BE49-F238E27FC236}">
                  <a16:creationId xmlns:a16="http://schemas.microsoft.com/office/drawing/2014/main" id="{42066630-F057-A6FA-D829-40044F045E55}"/>
                </a:ext>
              </a:extLst>
            </p:cNvPr>
            <p:cNvSpPr txBox="1"/>
            <p:nvPr>
              <p:custDataLst>
                <p:tags r:id="rId9"/>
              </p:custDataLst>
            </p:nvPr>
          </p:nvSpPr>
          <p:spPr>
            <a:xfrm>
              <a:off x="1803" y="3262"/>
              <a:ext cx="15958" cy="1454"/>
            </a:xfrm>
            <a:prstGeom prst="rect">
              <a:avLst/>
            </a:prstGeom>
            <a:noFill/>
          </p:spPr>
          <p:txBody>
            <a:bodyPr wrap="square" rtlCol="0" anchor="t">
              <a:spAutoFit/>
            </a:bodyPr>
            <a:lstStyle/>
            <a:p>
              <a:pPr marL="0" lvl="1" indent="457200" algn="l" fontAlgn="auto">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疼痛和压痛。</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局部肿胀。</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功能障碍。</a:t>
              </a:r>
            </a:p>
          </p:txBody>
        </p:sp>
      </p:grpSp>
      <p:grpSp>
        <p:nvGrpSpPr>
          <p:cNvPr id="15" name="3">
            <a:extLst>
              <a:ext uri="{FF2B5EF4-FFF2-40B4-BE49-F238E27FC236}">
                <a16:creationId xmlns:a16="http://schemas.microsoft.com/office/drawing/2014/main" id="{C27BFFAA-A78D-CAC5-5B16-7A3ABE292C15}"/>
              </a:ext>
            </a:extLst>
          </p:cNvPr>
          <p:cNvGrpSpPr/>
          <p:nvPr/>
        </p:nvGrpSpPr>
        <p:grpSpPr>
          <a:xfrm>
            <a:off x="723900" y="4772519"/>
            <a:ext cx="10730230" cy="1595755"/>
            <a:chOff x="1112" y="2325"/>
            <a:chExt cx="16898" cy="2513"/>
          </a:xfrm>
        </p:grpSpPr>
        <p:sp>
          <p:nvSpPr>
            <p:cNvPr id="19" name="直角三角形 18">
              <a:extLst>
                <a:ext uri="{FF2B5EF4-FFF2-40B4-BE49-F238E27FC236}">
                  <a16:creationId xmlns:a16="http://schemas.microsoft.com/office/drawing/2014/main" id="{F24D9DC4-AA31-B7CC-93A1-CD67482AF54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a:extLst>
                <a:ext uri="{FF2B5EF4-FFF2-40B4-BE49-F238E27FC236}">
                  <a16:creationId xmlns:a16="http://schemas.microsoft.com/office/drawing/2014/main" id="{60FD2B48-F401-4E9C-F657-A694B3EC8C1F}"/>
                </a:ext>
              </a:extLst>
            </p:cNvPr>
            <p:cNvSpPr/>
            <p:nvPr>
              <p:custDataLst>
                <p:tags r:id="rId3"/>
              </p:custDataLst>
            </p:nvPr>
          </p:nvSpPr>
          <p:spPr>
            <a:xfrm>
              <a:off x="1510" y="2629"/>
              <a:ext cx="16500" cy="220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a:extLst>
                <a:ext uri="{FF2B5EF4-FFF2-40B4-BE49-F238E27FC236}">
                  <a16:creationId xmlns:a16="http://schemas.microsoft.com/office/drawing/2014/main" id="{4612747B-BD23-A1BD-6F60-0E0B497E303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骨折的现场救护原则</a:t>
              </a:r>
            </a:p>
          </p:txBody>
        </p:sp>
        <p:sp>
          <p:nvSpPr>
            <p:cNvPr id="22" name="文本框 21">
              <a:extLst>
                <a:ext uri="{FF2B5EF4-FFF2-40B4-BE49-F238E27FC236}">
                  <a16:creationId xmlns:a16="http://schemas.microsoft.com/office/drawing/2014/main" id="{A5E36305-9922-E247-A739-81E945C0E78D}"/>
                </a:ext>
              </a:extLst>
            </p:cNvPr>
            <p:cNvSpPr txBox="1"/>
            <p:nvPr>
              <p:custDataLst>
                <p:tags r:id="rId5"/>
              </p:custDataLst>
            </p:nvPr>
          </p:nvSpPr>
          <p:spPr>
            <a:xfrm>
              <a:off x="1803" y="3262"/>
              <a:ext cx="15958" cy="1454"/>
            </a:xfrm>
            <a:prstGeom prst="rect">
              <a:avLst/>
            </a:prstGeom>
            <a:noFill/>
          </p:spPr>
          <p:txBody>
            <a:bodyPr wrap="square" rtlCol="0" anchor="t">
              <a:spAutoFit/>
            </a:bodyPr>
            <a:lstStyle/>
            <a:p>
              <a:pPr marL="0" lvl="1" indent="457200" algn="l" fontAlgn="auto">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首先检查病人的一般情况，以判断局部及全身损伤的严重性，以便及时抢救或挽救生命。</a:t>
              </a:r>
            </a:p>
            <a:p>
              <a:pPr marL="0" lvl="1" indent="457200" algn="l" fontAlgn="auto">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如果肢体完全离断，就应将断端肢体包扎止血后，再将离断肢体放人冰桶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夏天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，连同病人一块送到医院急救。</a:t>
              </a:r>
            </a:p>
          </p:txBody>
        </p:sp>
      </p:grpSp>
    </p:spTree>
    <p:extLst>
      <p:ext uri="{BB962C8B-B14F-4D97-AF65-F5344CB8AC3E}">
        <p14:creationId xmlns:p14="http://schemas.microsoft.com/office/powerpoint/2010/main" val="217143606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90FF3A-9A2C-DD4F-05DF-F7A8353855CC}"/>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DE4897D-4D3E-C4A9-3D26-CF58A31B76B3}"/>
              </a:ext>
            </a:extLst>
          </p:cNvPr>
          <p:cNvGrpSpPr/>
          <p:nvPr/>
        </p:nvGrpSpPr>
        <p:grpSpPr>
          <a:xfrm>
            <a:off x="723900" y="1521937"/>
            <a:ext cx="10744200" cy="4563745"/>
            <a:chOff x="1112" y="2325"/>
            <a:chExt cx="16920" cy="7187"/>
          </a:xfrm>
        </p:grpSpPr>
        <p:sp>
          <p:nvSpPr>
            <p:cNvPr id="7" name="直角三角形 6">
              <a:extLst>
                <a:ext uri="{FF2B5EF4-FFF2-40B4-BE49-F238E27FC236}">
                  <a16:creationId xmlns:a16="http://schemas.microsoft.com/office/drawing/2014/main" id="{BB8D2AD4-3D1A-7E51-EAEF-EACEAAAAF9F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7957B9C-D324-E419-B37E-8486B26CA0EE}"/>
                </a:ext>
              </a:extLst>
            </p:cNvPr>
            <p:cNvSpPr/>
            <p:nvPr>
              <p:custDataLst>
                <p:tags r:id="rId3"/>
              </p:custDataLst>
            </p:nvPr>
          </p:nvSpPr>
          <p:spPr>
            <a:xfrm>
              <a:off x="1532" y="2647"/>
              <a:ext cx="16500" cy="686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B209DB67-5B03-C91C-6CF8-22278325BCF8}"/>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骨折的现场救护原则</a:t>
              </a:r>
            </a:p>
          </p:txBody>
        </p:sp>
        <p:sp>
          <p:nvSpPr>
            <p:cNvPr id="2" name="文本框 1">
              <a:extLst>
                <a:ext uri="{FF2B5EF4-FFF2-40B4-BE49-F238E27FC236}">
                  <a16:creationId xmlns:a16="http://schemas.microsoft.com/office/drawing/2014/main" id="{4E5EC05D-F528-B6BF-03B5-ABA44A981DB2}"/>
                </a:ext>
              </a:extLst>
            </p:cNvPr>
            <p:cNvSpPr txBox="1"/>
            <p:nvPr>
              <p:custDataLst>
                <p:tags r:id="rId5"/>
              </p:custDataLst>
            </p:nvPr>
          </p:nvSpPr>
          <p:spPr>
            <a:xfrm>
              <a:off x="1857" y="3313"/>
              <a:ext cx="15937"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若为不完全离断肢体，就应在近端用止血带止血， 在送往医院的途中还应每小时放松一次， 每次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简单固定。在骨折现场找些木棍、扁担、木板等物对骨折肢体进行固定。若没有任何东西可用来固定骨折肢体，可将骨折上肢固定在胸侧，骨折下肢固定在健侧，一般固定用品长度应超过上下两个关节。</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安全搬运病人。若为一般肢体骨折，在固定好后，用担架或其他工具运送即可。若为脊柱骨折，在搬动时，最好</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人站在同侧，用手平托起，再平放于木板上，简单固定防脊柱扭曲而造成截瘫。若为颈椎骨折，搬动时，应由一人轻轻牵引头部，平放在担架上，而且在送往医院的途中也应保持牵引位，以防翻身时扭动颈椎。</a:t>
              </a:r>
            </a:p>
          </p:txBody>
        </p:sp>
      </p:grpSp>
      <p:sp>
        <p:nvSpPr>
          <p:cNvPr id="4" name="1">
            <a:extLst>
              <a:ext uri="{FF2B5EF4-FFF2-40B4-BE49-F238E27FC236}">
                <a16:creationId xmlns:a16="http://schemas.microsoft.com/office/drawing/2014/main" id="{96639509-CEB1-4495-5436-7BCE9A219F9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三、骨折</a:t>
            </a:r>
          </a:p>
        </p:txBody>
      </p:sp>
    </p:spTree>
    <p:extLst>
      <p:ext uri="{BB962C8B-B14F-4D97-AF65-F5344CB8AC3E}">
        <p14:creationId xmlns:p14="http://schemas.microsoft.com/office/powerpoint/2010/main" val="37077814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EDAEF-5CA6-D5A1-9144-23EC1925E28B}"/>
            </a:ext>
          </a:extLst>
        </p:cNvPr>
        <p:cNvGrpSpPr/>
        <p:nvPr/>
      </p:nvGrpSpPr>
      <p:grpSpPr>
        <a:xfrm>
          <a:off x="0" y="0"/>
          <a:ext cx="0" cy="0"/>
          <a:chOff x="0" y="0"/>
          <a:chExt cx="0" cy="0"/>
        </a:xfrm>
      </p:grpSpPr>
      <p:sp>
        <p:nvSpPr>
          <p:cNvPr id="63" name="文本框 62">
            <a:extLst>
              <a:ext uri="{FF2B5EF4-FFF2-40B4-BE49-F238E27FC236}">
                <a16:creationId xmlns:a16="http://schemas.microsoft.com/office/drawing/2014/main" id="{C1E234AF-635A-959A-5A34-3230D61F08D0}"/>
              </a:ext>
            </a:extLst>
          </p:cNvPr>
          <p:cNvSpPr txBox="1"/>
          <p:nvPr>
            <p:custDataLst>
              <p:tags r:id="rId2"/>
            </p:custDataLst>
          </p:nvPr>
        </p:nvSpPr>
        <p:spPr>
          <a:xfrm>
            <a:off x="3420739" y="677475"/>
            <a:ext cx="5350522" cy="584775"/>
          </a:xfrm>
          <a:prstGeom prst="rect">
            <a:avLst/>
          </a:prstGeom>
          <a:noFill/>
        </p:spPr>
        <p:txBody>
          <a:bodyPr wrap="square" rtlCol="0">
            <a:spAutoFit/>
          </a:bodyPr>
          <a:lstStyle/>
          <a:p>
            <a:pPr algn="ctr"/>
            <a:r>
              <a:rPr lang="zh-CN" altLang="en-US" sz="3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阿里巴巴普惠体" panose="00020600040101010101" charset="-122"/>
                <a:sym typeface="阿里巴巴普惠体" panose="00020600040101010101" charset="-122"/>
              </a:rPr>
              <a:t>主 题 活 动</a:t>
            </a:r>
          </a:p>
        </p:txBody>
      </p:sp>
      <p:sp>
        <p:nvSpPr>
          <p:cNvPr id="3" name="文本框 2">
            <a:extLst>
              <a:ext uri="{FF2B5EF4-FFF2-40B4-BE49-F238E27FC236}">
                <a16:creationId xmlns:a16="http://schemas.microsoft.com/office/drawing/2014/main" id="{5BFA3053-1EA4-7424-FF9D-A60A2DA9C9D1}"/>
              </a:ext>
            </a:extLst>
          </p:cNvPr>
          <p:cNvSpPr txBox="1"/>
          <p:nvPr>
            <p:custDataLst>
              <p:tags r:id="rId3"/>
            </p:custDataLst>
          </p:nvPr>
        </p:nvSpPr>
        <p:spPr>
          <a:xfrm>
            <a:off x="669098" y="1490850"/>
            <a:ext cx="10853804" cy="2577950"/>
          </a:xfrm>
          <a:prstGeom prst="rect">
            <a:avLst/>
          </a:prstGeom>
          <a:noFill/>
        </p:spPr>
        <p:txBody>
          <a:bodyPr wrap="square" rtlCol="0" anchor="t">
            <a:spAutoFit/>
          </a:bodyPr>
          <a:lstStyle/>
          <a:p>
            <a:pPr indent="457200">
              <a:lnSpc>
                <a:spcPct val="13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五、活动注意事项</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所有参演的学生，应听从各班班主任的指挥。</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参加演练的学生下楼时成一路纵队，注意安全，步伐要小，脚步要轻，争取时间，不要被绊倒，防止拥挤和慌乱。其他班级按撤离要求直接从教室疏散到操场指定的安全地带。各班在操场呈南北队形站立，全部到达指定位置后一律面朝北方。</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参加演练的学生不乱跑、乱喊，不打闹拥挤，以免造成恐慌和混乱局面。</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疏散组织人员应了解参加演习的学生可能存在的逃生本能心理反应，及时采取措施，防止意外发生。</a:t>
            </a:r>
          </a:p>
        </p:txBody>
      </p:sp>
    </p:spTree>
    <p:custDataLst>
      <p:tags r:id="rId1"/>
    </p:custDataLst>
    <p:extLst>
      <p:ext uri="{BB962C8B-B14F-4D97-AF65-F5344CB8AC3E}">
        <p14:creationId xmlns:p14="http://schemas.microsoft.com/office/powerpoint/2010/main" val="1091762315"/>
      </p:ext>
    </p:extLst>
  </p:cSld>
  <p:clrMapOvr>
    <a:masterClrMapping/>
  </p:clrMapOvr>
  <p:transition spd="slow" advTm="4000">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78469" y="1687982"/>
            <a:ext cx="5232970" cy="4498340"/>
            <a:chOff x="1065" y="3944"/>
            <a:chExt cx="10141" cy="7084"/>
          </a:xfrm>
        </p:grpSpPr>
        <p:sp>
          <p:nvSpPr>
            <p:cNvPr id="7" name="任意多边形: 形状 16"/>
            <p:cNvSpPr/>
            <p:nvPr>
              <p:custDataLst>
                <p:tags r:id="rId2"/>
              </p:custDataLst>
            </p:nvPr>
          </p:nvSpPr>
          <p:spPr>
            <a:xfrm>
              <a:off x="1065" y="3944"/>
              <a:ext cx="10141" cy="708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alpha val="5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just"/>
              <a:r>
                <a:rPr lang="en-US">
                  <a:ea typeface="+mn-lt"/>
                  <a:sym typeface="+mn-ea"/>
                </a:rPr>
                <a:t>.</a:t>
              </a:r>
            </a:p>
          </p:txBody>
        </p:sp>
        <p:sp>
          <p:nvSpPr>
            <p:cNvPr id="8" name="文本框 7"/>
            <p:cNvSpPr txBox="1"/>
            <p:nvPr/>
          </p:nvSpPr>
          <p:spPr>
            <a:xfrm>
              <a:off x="1513" y="4188"/>
              <a:ext cx="9199" cy="6612"/>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救最基本的目的是挽救生命，而危及生命片刻瞬间的则是心跳、呼吸的骤停。很多原因可以引起心跳呼吸骤停。如果此时争分夺秒，抓住抢救时机，对处在濒死阶段，即呼吸、心跳即将停止或刚刚停止，或处在临床死亡阶段</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假死状态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，而并未进入生物学死亡阶段</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真死状态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的病人，挽救其生命</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复苏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，既是可能的，也是必需的。恢复心跳、呼吸的方法称为心肺复苏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(Cardio Pulmonary Resuscitation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CPR)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术。</a:t>
              </a:r>
            </a:p>
          </p:txBody>
        </p:sp>
      </p:grpSp>
      <p:sp>
        <p:nvSpPr>
          <p:cNvPr id="4" name="1">
            <a:extLst>
              <a:ext uri="{FF2B5EF4-FFF2-40B4-BE49-F238E27FC236}">
                <a16:creationId xmlns:a16="http://schemas.microsoft.com/office/drawing/2014/main" id="{5BD19BE8-4E3E-C7B1-B522-611C16FFC223}"/>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pic>
        <p:nvPicPr>
          <p:cNvPr id="1026" name="Picture 2" descr="为普及心肺复苏，医生真的太拼了_西安">
            <a:extLst>
              <a:ext uri="{FF2B5EF4-FFF2-40B4-BE49-F238E27FC236}">
                <a16:creationId xmlns:a16="http://schemas.microsoft.com/office/drawing/2014/main" id="{0F792332-3D03-9F66-0928-FC406C4709F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630" r="13257" b="9138"/>
          <a:stretch/>
        </p:blipFill>
        <p:spPr bwMode="auto">
          <a:xfrm>
            <a:off x="6242616" y="2093706"/>
            <a:ext cx="4939739" cy="40926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180B1-E160-6C91-9A49-1506AED14018}"/>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971C49B-AD4F-E24F-5F6E-55EC1982666D}"/>
              </a:ext>
            </a:extLst>
          </p:cNvPr>
          <p:cNvGrpSpPr/>
          <p:nvPr/>
        </p:nvGrpSpPr>
        <p:grpSpPr>
          <a:xfrm>
            <a:off x="723900" y="1316990"/>
            <a:ext cx="10744200" cy="4965700"/>
            <a:chOff x="1112" y="2325"/>
            <a:chExt cx="16920" cy="7820"/>
          </a:xfrm>
        </p:grpSpPr>
        <p:sp>
          <p:nvSpPr>
            <p:cNvPr id="7" name="直角三角形 6">
              <a:extLst>
                <a:ext uri="{FF2B5EF4-FFF2-40B4-BE49-F238E27FC236}">
                  <a16:creationId xmlns:a16="http://schemas.microsoft.com/office/drawing/2014/main" id="{3466A2B3-C4FA-8E88-B3AD-B0343A692C3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96B4BE2-C6AF-FA9E-6ECA-671EBF79CFC9}"/>
                </a:ext>
              </a:extLst>
            </p:cNvPr>
            <p:cNvSpPr/>
            <p:nvPr>
              <p:custDataLst>
                <p:tags r:id="rId3"/>
              </p:custDataLst>
            </p:nvPr>
          </p:nvSpPr>
          <p:spPr>
            <a:xfrm>
              <a:off x="1532" y="2587"/>
              <a:ext cx="16500" cy="755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3906E3F-21EA-8F12-50D9-95F49E400C6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实施心肺复苏的紧迫性</a:t>
              </a:r>
            </a:p>
          </p:txBody>
        </p:sp>
        <p:sp>
          <p:nvSpPr>
            <p:cNvPr id="2" name="文本框 1">
              <a:extLst>
                <a:ext uri="{FF2B5EF4-FFF2-40B4-BE49-F238E27FC236}">
                  <a16:creationId xmlns:a16="http://schemas.microsoft.com/office/drawing/2014/main" id="{700F9901-64F7-86CC-E1BB-59997C9BE5CB}"/>
                </a:ext>
              </a:extLst>
            </p:cNvPr>
            <p:cNvSpPr txBox="1"/>
            <p:nvPr>
              <p:custDataLst>
                <p:tags r:id="rId5"/>
              </p:custDataLst>
            </p:nvPr>
          </p:nvSpPr>
          <p:spPr>
            <a:xfrm>
              <a:off x="1857" y="3326"/>
              <a:ext cx="9138"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人体通过呼吸将氧气送至川流不息的血液，再由血液循环到达全身各处。由于心跳呼吸的突然停止，使得全身重要脏器发生缺血缺氧，尤其是大脑。大脑一旦缺血缺氧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4~6min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，脑组织即发生损伤，超过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即发生不可恢复的损害。因此，在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4~6min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内，最好是在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内立即进行心肺复苏，在畅通气道的前提下进行有效的人工呼吸、胸外心脏按压，使带有新鲜氧气的血液到达大脑和其他重要脏器。</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心肺复苏的意义不仅要使心肺的功能得以恢复，更重要的是恢复大脑功能，避免“植物人”的发生。</a:t>
              </a:r>
            </a:p>
          </p:txBody>
        </p:sp>
      </p:grpSp>
      <p:sp>
        <p:nvSpPr>
          <p:cNvPr id="4" name="1">
            <a:extLst>
              <a:ext uri="{FF2B5EF4-FFF2-40B4-BE49-F238E27FC236}">
                <a16:creationId xmlns:a16="http://schemas.microsoft.com/office/drawing/2014/main" id="{7E8B7DAC-F5C2-99B1-7676-D901A66CED0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pic>
        <p:nvPicPr>
          <p:cNvPr id="3" name="图片 2">
            <a:extLst>
              <a:ext uri="{FF2B5EF4-FFF2-40B4-BE49-F238E27FC236}">
                <a16:creationId xmlns:a16="http://schemas.microsoft.com/office/drawing/2014/main" id="{C5621DDE-D6FB-3CC5-075A-A5C40626A89A}"/>
              </a:ext>
            </a:extLst>
          </p:cNvPr>
          <p:cNvPicPr>
            <a:picLocks noChangeAspect="1"/>
          </p:cNvPicPr>
          <p:nvPr/>
        </p:nvPicPr>
        <p:blipFill rotWithShape="1">
          <a:blip r:embed="rId7"/>
          <a:srcRect l="31578"/>
          <a:stretch/>
        </p:blipFill>
        <p:spPr>
          <a:xfrm>
            <a:off x="7205979" y="2065020"/>
            <a:ext cx="4064887" cy="4028352"/>
          </a:xfrm>
          <a:prstGeom prst="rect">
            <a:avLst/>
          </a:prstGeom>
        </p:spPr>
      </p:pic>
    </p:spTree>
    <p:extLst>
      <p:ext uri="{BB962C8B-B14F-4D97-AF65-F5344CB8AC3E}">
        <p14:creationId xmlns:p14="http://schemas.microsoft.com/office/powerpoint/2010/main" val="204270677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6BA62-26B0-562E-0311-7297116677E5}"/>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A6D3F260-CA0F-D790-DEC4-E22C8B5A6B46}"/>
              </a:ext>
            </a:extLst>
          </p:cNvPr>
          <p:cNvGrpSpPr/>
          <p:nvPr/>
        </p:nvGrpSpPr>
        <p:grpSpPr>
          <a:xfrm>
            <a:off x="723900" y="1625447"/>
            <a:ext cx="10744200" cy="4601845"/>
            <a:chOff x="1112" y="2325"/>
            <a:chExt cx="16920" cy="7247"/>
          </a:xfrm>
        </p:grpSpPr>
        <p:sp>
          <p:nvSpPr>
            <p:cNvPr id="7" name="直角三角形 6">
              <a:extLst>
                <a:ext uri="{FF2B5EF4-FFF2-40B4-BE49-F238E27FC236}">
                  <a16:creationId xmlns:a16="http://schemas.microsoft.com/office/drawing/2014/main" id="{3BE9A27C-EF2E-9E91-F17A-563BC0A9637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583D9957-D7EC-015A-AADD-BF68CB665F7E}"/>
                </a:ext>
              </a:extLst>
            </p:cNvPr>
            <p:cNvSpPr/>
            <p:nvPr>
              <p:custDataLst>
                <p:tags r:id="rId3"/>
              </p:custDataLst>
            </p:nvPr>
          </p:nvSpPr>
          <p:spPr>
            <a:xfrm>
              <a:off x="1532" y="2570"/>
              <a:ext cx="16500" cy="700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B465891C-D0D8-1EE2-F725-3A2FBE8EB6E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如何判断患者的心跳、呼吸骤停</a:t>
              </a:r>
            </a:p>
          </p:txBody>
        </p:sp>
        <p:sp>
          <p:nvSpPr>
            <p:cNvPr id="2" name="文本框 1">
              <a:extLst>
                <a:ext uri="{FF2B5EF4-FFF2-40B4-BE49-F238E27FC236}">
                  <a16:creationId xmlns:a16="http://schemas.microsoft.com/office/drawing/2014/main" id="{D3B88412-BD77-FD1F-B23E-4B3365D37264}"/>
                </a:ext>
              </a:extLst>
            </p:cNvPr>
            <p:cNvSpPr txBox="1"/>
            <p:nvPr>
              <p:custDataLst>
                <p:tags r:id="rId5"/>
              </p:custDataLst>
            </p:nvPr>
          </p:nvSpPr>
          <p:spPr>
            <a:xfrm>
              <a:off x="1857" y="3340"/>
              <a:ext cx="15755" cy="5957"/>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当患者突然倒地时，迅速呼叫患者。如果患者没有反应，说明患者已经陷入昏迷。如果患者呼吸呈叹息状态，或者没有呼吸说明患者呼吸出现骤停的情况。</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观察患者胸腹部是否起伏，然后触摸颈动脉、股动脉；如果没有搏动，心前区听不到心跳，就可以判断病人心脏骤停。</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如果在医院，心电图检查会显示心室颤动、心室停搏或心脏不活动呈直线。为了及时挽救生命，只要患者失去意识，主动脉搏动消失，就可以判断为呼吸心跳骤停。</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当患者突然失去知觉后，对任何外界刺激都没有反应，颈动脉和股动脉也不跳动，基本就可以被判断为心脏骤停。心脏骤停是一种非常严重的现象，应该立即进行心肺复苏，恢复患者的心跳。同时应立即送往医院治疗。</a:t>
              </a:r>
            </a:p>
          </p:txBody>
        </p:sp>
      </p:grpSp>
      <p:sp>
        <p:nvSpPr>
          <p:cNvPr id="4" name="1">
            <a:extLst>
              <a:ext uri="{FF2B5EF4-FFF2-40B4-BE49-F238E27FC236}">
                <a16:creationId xmlns:a16="http://schemas.microsoft.com/office/drawing/2014/main" id="{579D4E58-B21A-FEE9-F50A-8BB3C9928504}"/>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spTree>
    <p:extLst>
      <p:ext uri="{BB962C8B-B14F-4D97-AF65-F5344CB8AC3E}">
        <p14:creationId xmlns:p14="http://schemas.microsoft.com/office/powerpoint/2010/main" val="5102754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AEDF5-37E5-6681-81B6-7977ABD7E03B}"/>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EDD6BC76-CEEC-5456-F5BA-2001088B3AB7}"/>
              </a:ext>
            </a:extLst>
          </p:cNvPr>
          <p:cNvGrpSpPr/>
          <p:nvPr/>
        </p:nvGrpSpPr>
        <p:grpSpPr>
          <a:xfrm>
            <a:off x="723900" y="1230275"/>
            <a:ext cx="10744200" cy="5157470"/>
            <a:chOff x="1112" y="2325"/>
            <a:chExt cx="16920" cy="8122"/>
          </a:xfrm>
        </p:grpSpPr>
        <p:sp>
          <p:nvSpPr>
            <p:cNvPr id="7" name="直角三角形 6">
              <a:extLst>
                <a:ext uri="{FF2B5EF4-FFF2-40B4-BE49-F238E27FC236}">
                  <a16:creationId xmlns:a16="http://schemas.microsoft.com/office/drawing/2014/main" id="{26B19844-0781-9F44-7A83-5F1968ED9BF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B1A297A-6290-826E-D280-2736DCE9F3A2}"/>
                </a:ext>
              </a:extLst>
            </p:cNvPr>
            <p:cNvSpPr/>
            <p:nvPr>
              <p:custDataLst>
                <p:tags r:id="rId3"/>
              </p:custDataLst>
            </p:nvPr>
          </p:nvSpPr>
          <p:spPr>
            <a:xfrm>
              <a:off x="1532" y="2647"/>
              <a:ext cx="16500" cy="780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6BF5309-B7D1-6460-18FE-EE500EDB7F4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心肺复苏的步骤</a:t>
              </a:r>
            </a:p>
          </p:txBody>
        </p:sp>
        <p:sp>
          <p:nvSpPr>
            <p:cNvPr id="2" name="文本框 1">
              <a:extLst>
                <a:ext uri="{FF2B5EF4-FFF2-40B4-BE49-F238E27FC236}">
                  <a16:creationId xmlns:a16="http://schemas.microsoft.com/office/drawing/2014/main" id="{C7BE5A24-984C-5148-2E92-E769C53C7318}"/>
                </a:ext>
              </a:extLst>
            </p:cNvPr>
            <p:cNvSpPr txBox="1"/>
            <p:nvPr>
              <p:custDataLst>
                <p:tags r:id="rId5"/>
              </p:custDataLst>
            </p:nvPr>
          </p:nvSpPr>
          <p:spPr>
            <a:xfrm>
              <a:off x="1857" y="3493"/>
              <a:ext cx="7556"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心肺复苏一般以打开气道</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Airway,A</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、口对口呼吸</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Breathin,B</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、胸外心脏按压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err="1">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Circulation,C</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的序列进行，此过程简称心肺复苏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ABC</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打开气道</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采用仰头举颏，怀疑患者颈椎损伤时，用双下颌上提法开放气道。首先必须开放气道。开放气道既可认为是口对口呼吸前至关重要的一步，也可认为是口对口呼吸的重要组成部分。其目的是维持呼吸通畅，保障气体的自由出入。</a:t>
              </a:r>
            </a:p>
          </p:txBody>
        </p:sp>
      </p:grpSp>
      <p:sp>
        <p:nvSpPr>
          <p:cNvPr id="4" name="1">
            <a:extLst>
              <a:ext uri="{FF2B5EF4-FFF2-40B4-BE49-F238E27FC236}">
                <a16:creationId xmlns:a16="http://schemas.microsoft.com/office/drawing/2014/main" id="{4CAA9185-ACB6-3D16-14B4-DE8D3F5A508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pic>
        <p:nvPicPr>
          <p:cNvPr id="5" name="图片 4">
            <a:extLst>
              <a:ext uri="{FF2B5EF4-FFF2-40B4-BE49-F238E27FC236}">
                <a16:creationId xmlns:a16="http://schemas.microsoft.com/office/drawing/2014/main" id="{5C69D67F-8BB9-5355-FE51-A0E8FDCE81EB}"/>
              </a:ext>
            </a:extLst>
          </p:cNvPr>
          <p:cNvPicPr>
            <a:picLocks noChangeAspect="1"/>
          </p:cNvPicPr>
          <p:nvPr/>
        </p:nvPicPr>
        <p:blipFill rotWithShape="1">
          <a:blip r:embed="rId7"/>
          <a:srcRect l="16466"/>
          <a:stretch/>
        </p:blipFill>
        <p:spPr>
          <a:xfrm>
            <a:off x="6261735" y="1976124"/>
            <a:ext cx="4950174" cy="4194451"/>
          </a:xfrm>
          <a:prstGeom prst="rect">
            <a:avLst/>
          </a:prstGeom>
        </p:spPr>
      </p:pic>
    </p:spTree>
    <p:extLst>
      <p:ext uri="{BB962C8B-B14F-4D97-AF65-F5344CB8AC3E}">
        <p14:creationId xmlns:p14="http://schemas.microsoft.com/office/powerpoint/2010/main" val="171076221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DCD8C6-CA6A-0D53-8F95-A02823D99753}"/>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878B506A-30C1-B370-EE59-C68860636151}"/>
              </a:ext>
            </a:extLst>
          </p:cNvPr>
          <p:cNvGrpSpPr/>
          <p:nvPr/>
        </p:nvGrpSpPr>
        <p:grpSpPr>
          <a:xfrm>
            <a:off x="1229459" y="1915500"/>
            <a:ext cx="10066020" cy="4304030"/>
            <a:chOff x="1989" y="3722"/>
            <a:chExt cx="15852" cy="6778"/>
          </a:xfrm>
        </p:grpSpPr>
        <p:sp>
          <p:nvSpPr>
            <p:cNvPr id="23" name="任意多边形: 形状 6">
              <a:extLst>
                <a:ext uri="{FF2B5EF4-FFF2-40B4-BE49-F238E27FC236}">
                  <a16:creationId xmlns:a16="http://schemas.microsoft.com/office/drawing/2014/main" id="{136193EE-4465-59D3-CBDF-6AE7A0D96236}"/>
                </a:ext>
              </a:extLst>
            </p:cNvPr>
            <p:cNvSpPr/>
            <p:nvPr>
              <p:custDataLst>
                <p:tags r:id="rId5"/>
              </p:custDataLst>
            </p:nvPr>
          </p:nvSpPr>
          <p:spPr>
            <a:xfrm>
              <a:off x="2528" y="3722"/>
              <a:ext cx="15313" cy="989"/>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将患者平卧于硬板或平地上，解开患者的衣领、内衣等。</a:t>
              </a:r>
            </a:p>
          </p:txBody>
        </p:sp>
        <p:sp>
          <p:nvSpPr>
            <p:cNvPr id="24" name="任意多边形: 形状 7">
              <a:extLst>
                <a:ext uri="{FF2B5EF4-FFF2-40B4-BE49-F238E27FC236}">
                  <a16:creationId xmlns:a16="http://schemas.microsoft.com/office/drawing/2014/main" id="{85692904-017B-ADB0-C654-6FC5859625A1}"/>
                </a:ext>
              </a:extLst>
            </p:cNvPr>
            <p:cNvSpPr/>
            <p:nvPr>
              <p:custDataLst>
                <p:tags r:id="rId6"/>
              </p:custDataLst>
            </p:nvPr>
          </p:nvSpPr>
          <p:spPr>
            <a:xfrm>
              <a:off x="2528" y="5015"/>
              <a:ext cx="15308" cy="989"/>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迅速清除患者口鼻内的污泥、痰、呕吐物，使呼吸道通畅。</a:t>
              </a:r>
            </a:p>
          </p:txBody>
        </p:sp>
        <p:sp>
          <p:nvSpPr>
            <p:cNvPr id="26" name="任意多边形: 形状 8">
              <a:extLst>
                <a:ext uri="{FF2B5EF4-FFF2-40B4-BE49-F238E27FC236}">
                  <a16:creationId xmlns:a16="http://schemas.microsoft.com/office/drawing/2014/main" id="{0B44CE2D-A0A9-92D1-CFC1-2CCAB75A54D6}"/>
                </a:ext>
              </a:extLst>
            </p:cNvPr>
            <p:cNvSpPr/>
            <p:nvPr>
              <p:custDataLst>
                <p:tags r:id="rId7"/>
              </p:custDataLst>
            </p:nvPr>
          </p:nvSpPr>
          <p:spPr>
            <a:xfrm>
              <a:off x="2528" y="6292"/>
              <a:ext cx="15303" cy="989"/>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用仰头举颏法、仰头抬颈法、双下颌上提法，打开气道。</a:t>
              </a:r>
            </a:p>
          </p:txBody>
        </p:sp>
        <p:grpSp>
          <p:nvGrpSpPr>
            <p:cNvPr id="49" name="组合 48">
              <a:extLst>
                <a:ext uri="{FF2B5EF4-FFF2-40B4-BE49-F238E27FC236}">
                  <a16:creationId xmlns:a16="http://schemas.microsoft.com/office/drawing/2014/main" id="{B3CB4AF2-77A0-2C18-C742-BD214A515398}"/>
                </a:ext>
              </a:extLst>
            </p:cNvPr>
            <p:cNvGrpSpPr/>
            <p:nvPr/>
          </p:nvGrpSpPr>
          <p:grpSpPr>
            <a:xfrm>
              <a:off x="1989" y="3810"/>
              <a:ext cx="225" cy="6690"/>
              <a:chOff x="1989" y="3810"/>
              <a:chExt cx="225" cy="6690"/>
            </a:xfrm>
          </p:grpSpPr>
          <p:cxnSp>
            <p:nvCxnSpPr>
              <p:cNvPr id="30" name="直接连接符 29">
                <a:extLst>
                  <a:ext uri="{FF2B5EF4-FFF2-40B4-BE49-F238E27FC236}">
                    <a16:creationId xmlns:a16="http://schemas.microsoft.com/office/drawing/2014/main" id="{C077F8DB-99ED-8F14-BC6C-DACA5EB8E154}"/>
                  </a:ext>
                </a:extLst>
              </p:cNvPr>
              <p:cNvCxnSpPr/>
              <p:nvPr>
                <p:custDataLst>
                  <p:tags r:id="rId8"/>
                </p:custDataLst>
              </p:nvPr>
            </p:nvCxnSpPr>
            <p:spPr>
              <a:xfrm>
                <a:off x="2099" y="3810"/>
                <a:ext cx="5" cy="6690"/>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CF50F795-D4C1-0255-9BF0-955B2639343D}"/>
                  </a:ext>
                </a:extLst>
              </p:cNvPr>
              <p:cNvSpPr/>
              <p:nvPr/>
            </p:nvSpPr>
            <p:spPr>
              <a:xfrm>
                <a:off x="1989" y="4081"/>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9F55AFAA-19C8-B1C3-190A-1CE3FAB99754}"/>
                  </a:ext>
                </a:extLst>
              </p:cNvPr>
              <p:cNvSpPr/>
              <p:nvPr>
                <p:custDataLst>
                  <p:tags r:id="rId9"/>
                </p:custDataLst>
              </p:nvPr>
            </p:nvSpPr>
            <p:spPr>
              <a:xfrm>
                <a:off x="1989" y="8202"/>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椭圆 46">
                <a:extLst>
                  <a:ext uri="{FF2B5EF4-FFF2-40B4-BE49-F238E27FC236}">
                    <a16:creationId xmlns:a16="http://schemas.microsoft.com/office/drawing/2014/main" id="{D711FAE3-5D97-489C-5C30-20CEB16A91A0}"/>
                  </a:ext>
                </a:extLst>
              </p:cNvPr>
              <p:cNvSpPr/>
              <p:nvPr>
                <p:custDataLst>
                  <p:tags r:id="rId10"/>
                </p:custDataLst>
              </p:nvPr>
            </p:nvSpPr>
            <p:spPr>
              <a:xfrm>
                <a:off x="1989" y="9867"/>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a:extLst>
              <a:ext uri="{FF2B5EF4-FFF2-40B4-BE49-F238E27FC236}">
                <a16:creationId xmlns:a16="http://schemas.microsoft.com/office/drawing/2014/main" id="{03E1330E-0B6D-5C4C-65FA-543E1016C198}"/>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sp>
        <p:nvSpPr>
          <p:cNvPr id="8" name="任意多边形: 形状 17">
            <a:extLst>
              <a:ext uri="{FF2B5EF4-FFF2-40B4-BE49-F238E27FC236}">
                <a16:creationId xmlns:a16="http://schemas.microsoft.com/office/drawing/2014/main" id="{F6046F5A-0470-05AC-5096-B444885B03B3}"/>
              </a:ext>
            </a:extLst>
          </p:cNvPr>
          <p:cNvSpPr/>
          <p:nvPr>
            <p:custDataLst>
              <p:tags r:id="rId2"/>
            </p:custDataLst>
          </p:nvPr>
        </p:nvSpPr>
        <p:spPr>
          <a:xfrm>
            <a:off x="714003" y="122412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打开气道的要领：</a:t>
            </a:r>
          </a:p>
        </p:txBody>
      </p:sp>
      <p:sp>
        <p:nvSpPr>
          <p:cNvPr id="3" name="任意多边形: 形状 8">
            <a:extLst>
              <a:ext uri="{FF2B5EF4-FFF2-40B4-BE49-F238E27FC236}">
                <a16:creationId xmlns:a16="http://schemas.microsoft.com/office/drawing/2014/main" id="{D68BBC46-AC53-D296-FF8D-4B87B3892B30}"/>
              </a:ext>
            </a:extLst>
          </p:cNvPr>
          <p:cNvSpPr/>
          <p:nvPr>
            <p:custDataLst>
              <p:tags r:id="rId3"/>
            </p:custDataLst>
          </p:nvPr>
        </p:nvSpPr>
        <p:spPr>
          <a:xfrm>
            <a:off x="1578074" y="5437210"/>
            <a:ext cx="9717405" cy="92138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开放气道，利用一看、二听、三感觉的方法判断患者有无呼吸。如患者呼吸停止，即可开始人工呼吸。当进行人工呼吸时，务必使每次吹气都使患者的肺充分膨胀。</a:t>
            </a:r>
          </a:p>
        </p:txBody>
      </p:sp>
      <p:sp>
        <p:nvSpPr>
          <p:cNvPr id="4" name="椭圆 3">
            <a:extLst>
              <a:ext uri="{FF2B5EF4-FFF2-40B4-BE49-F238E27FC236}">
                <a16:creationId xmlns:a16="http://schemas.microsoft.com/office/drawing/2014/main" id="{26D46FA0-75B6-9C75-2FBC-F73CBC8866DD}"/>
              </a:ext>
            </a:extLst>
          </p:cNvPr>
          <p:cNvSpPr/>
          <p:nvPr/>
        </p:nvSpPr>
        <p:spPr>
          <a:xfrm>
            <a:off x="1229459" y="2954952"/>
            <a:ext cx="142875" cy="14287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7">
            <a:extLst>
              <a:ext uri="{FF2B5EF4-FFF2-40B4-BE49-F238E27FC236}">
                <a16:creationId xmlns:a16="http://schemas.microsoft.com/office/drawing/2014/main" id="{795C54F1-A175-35D9-7487-81F2D06D8D3D}"/>
              </a:ext>
            </a:extLst>
          </p:cNvPr>
          <p:cNvSpPr/>
          <p:nvPr>
            <p:custDataLst>
              <p:tags r:id="rId4"/>
            </p:custDataLst>
          </p:nvPr>
        </p:nvSpPr>
        <p:spPr>
          <a:xfrm>
            <a:off x="1570136" y="4358345"/>
            <a:ext cx="9720580" cy="921385"/>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成人头部后仰的程度为下颌角与耳垂连线垂直于地面，儿童、婴儿头部后仰的程度为下颌角与耳垂连线与地面成</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角和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角。</a:t>
            </a:r>
          </a:p>
        </p:txBody>
      </p:sp>
      <p:sp>
        <p:nvSpPr>
          <p:cNvPr id="7" name="椭圆 6">
            <a:extLst>
              <a:ext uri="{FF2B5EF4-FFF2-40B4-BE49-F238E27FC236}">
                <a16:creationId xmlns:a16="http://schemas.microsoft.com/office/drawing/2014/main" id="{8A2F4B6F-9EB0-6FFD-AB22-83DE4B7C277C}"/>
              </a:ext>
            </a:extLst>
          </p:cNvPr>
          <p:cNvSpPr/>
          <p:nvPr/>
        </p:nvSpPr>
        <p:spPr>
          <a:xfrm>
            <a:off x="1222792" y="3779499"/>
            <a:ext cx="142875" cy="14287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6854006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E53DC-64BC-EA47-9D53-38B19000F961}"/>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07AFD51-B385-ED91-38D5-E3247A3E6D4A}"/>
              </a:ext>
            </a:extLst>
          </p:cNvPr>
          <p:cNvGrpSpPr/>
          <p:nvPr/>
        </p:nvGrpSpPr>
        <p:grpSpPr>
          <a:xfrm>
            <a:off x="723900" y="1372164"/>
            <a:ext cx="10744200" cy="4804410"/>
            <a:chOff x="1112" y="2325"/>
            <a:chExt cx="16920" cy="7566"/>
          </a:xfrm>
        </p:grpSpPr>
        <p:sp>
          <p:nvSpPr>
            <p:cNvPr id="7" name="直角三角形 6">
              <a:extLst>
                <a:ext uri="{FF2B5EF4-FFF2-40B4-BE49-F238E27FC236}">
                  <a16:creationId xmlns:a16="http://schemas.microsoft.com/office/drawing/2014/main" id="{978A3CD8-62D3-DC4C-3332-8656252614A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8B519E2-F23D-72E0-B13E-1B739748A19B}"/>
                </a:ext>
              </a:extLst>
            </p:cNvPr>
            <p:cNvSpPr/>
            <p:nvPr>
              <p:custDataLst>
                <p:tags r:id="rId3"/>
              </p:custDataLst>
            </p:nvPr>
          </p:nvSpPr>
          <p:spPr>
            <a:xfrm>
              <a:off x="1532" y="2560"/>
              <a:ext cx="16500" cy="733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C6F3E3C-CD39-DF2B-7360-ED99BB527DA7}"/>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心肺复苏的步骤</a:t>
              </a:r>
            </a:p>
          </p:txBody>
        </p:sp>
        <p:sp>
          <p:nvSpPr>
            <p:cNvPr id="2" name="文本框 1">
              <a:extLst>
                <a:ext uri="{FF2B5EF4-FFF2-40B4-BE49-F238E27FC236}">
                  <a16:creationId xmlns:a16="http://schemas.microsoft.com/office/drawing/2014/main" id="{DA83FB8D-137B-49A5-6706-85B6AAB63DB2}"/>
                </a:ext>
              </a:extLst>
            </p:cNvPr>
            <p:cNvSpPr txBox="1"/>
            <p:nvPr>
              <p:custDataLst>
                <p:tags r:id="rId5"/>
              </p:custDataLst>
            </p:nvPr>
          </p:nvSpPr>
          <p:spPr>
            <a:xfrm>
              <a:off x="1857" y="3193"/>
              <a:ext cx="10864"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口对口呼吸</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口对口呼吸即人工呼吸。保持气道开放，救护人将放在患者前额的手的拇指和食指捏紧病人的鼻翼，以防气体从鼻孔逸出。救护人深吸一口气，用双唇包严患者口唇四周，再缓慢持续将气体吹入，同时观察患者胸部起伏。吹气完毕，救护人松开捏鼻手，侧头吸入新鲜空气并观察胸部下降，听、感觉患者呼吸流动的情况，准备进行下次操作。</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先连续进行两次吹气，确认气道通畅，再进行有效的人工呼吸。</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成人每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4~5s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吹气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 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min 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儿童每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min 16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每次吹气量约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800mL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每次吹气时间不超过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p:txBody>
        </p:sp>
      </p:grpSp>
      <p:sp>
        <p:nvSpPr>
          <p:cNvPr id="4" name="1">
            <a:extLst>
              <a:ext uri="{FF2B5EF4-FFF2-40B4-BE49-F238E27FC236}">
                <a16:creationId xmlns:a16="http://schemas.microsoft.com/office/drawing/2014/main" id="{38269A38-C374-E0C8-1C2F-9D34A5C76C3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pic>
        <p:nvPicPr>
          <p:cNvPr id="8" name="图片 7">
            <a:extLst>
              <a:ext uri="{FF2B5EF4-FFF2-40B4-BE49-F238E27FC236}">
                <a16:creationId xmlns:a16="http://schemas.microsoft.com/office/drawing/2014/main" id="{19CE0FB1-AF14-8655-2BB6-D75B2CAD8291}"/>
              </a:ext>
            </a:extLst>
          </p:cNvPr>
          <p:cNvPicPr>
            <a:picLocks noChangeAspect="1"/>
          </p:cNvPicPr>
          <p:nvPr/>
        </p:nvPicPr>
        <p:blipFill rotWithShape="1">
          <a:blip r:embed="rId7"/>
          <a:srcRect l="49229" r="7479"/>
          <a:stretch/>
        </p:blipFill>
        <p:spPr>
          <a:xfrm>
            <a:off x="8301991" y="2170833"/>
            <a:ext cx="2953654" cy="3951131"/>
          </a:xfrm>
          <a:prstGeom prst="rect">
            <a:avLst/>
          </a:prstGeom>
        </p:spPr>
      </p:pic>
      <p:sp>
        <p:nvSpPr>
          <p:cNvPr id="9" name="矩形 8">
            <a:extLst>
              <a:ext uri="{FF2B5EF4-FFF2-40B4-BE49-F238E27FC236}">
                <a16:creationId xmlns:a16="http://schemas.microsoft.com/office/drawing/2014/main" id="{333879C6-8542-845B-0C4C-ECB50104233D}"/>
              </a:ext>
            </a:extLst>
          </p:cNvPr>
          <p:cNvSpPr/>
          <p:nvPr/>
        </p:nvSpPr>
        <p:spPr>
          <a:xfrm>
            <a:off x="10428890" y="5636172"/>
            <a:ext cx="826755" cy="37837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712925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9C810-7DEC-A043-3AA6-2AB787F534F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D828AA6-0F79-F39A-0F0F-673CC43DB2AB}"/>
              </a:ext>
            </a:extLst>
          </p:cNvPr>
          <p:cNvGrpSpPr/>
          <p:nvPr/>
        </p:nvGrpSpPr>
        <p:grpSpPr>
          <a:xfrm>
            <a:off x="723900" y="1301222"/>
            <a:ext cx="10958195" cy="4957445"/>
            <a:chOff x="1112" y="2325"/>
            <a:chExt cx="17257" cy="7807"/>
          </a:xfrm>
        </p:grpSpPr>
        <p:sp>
          <p:nvSpPr>
            <p:cNvPr id="7" name="直角三角形 6">
              <a:extLst>
                <a:ext uri="{FF2B5EF4-FFF2-40B4-BE49-F238E27FC236}">
                  <a16:creationId xmlns:a16="http://schemas.microsoft.com/office/drawing/2014/main" id="{C4C21956-A00D-9AAE-1916-67E2F4DC924A}"/>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4A7E4565-357F-A99B-4E4E-22E44CA1AC27}"/>
                </a:ext>
              </a:extLst>
            </p:cNvPr>
            <p:cNvSpPr/>
            <p:nvPr>
              <p:custDataLst>
                <p:tags r:id="rId3"/>
              </p:custDataLst>
            </p:nvPr>
          </p:nvSpPr>
          <p:spPr>
            <a:xfrm>
              <a:off x="1532" y="2647"/>
              <a:ext cx="16837" cy="748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4C6AA66-8567-9974-ADA4-B90A333B836D}"/>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心肺复苏的步骤</a:t>
              </a:r>
            </a:p>
          </p:txBody>
        </p:sp>
        <p:sp>
          <p:nvSpPr>
            <p:cNvPr id="2" name="文本框 1">
              <a:extLst>
                <a:ext uri="{FF2B5EF4-FFF2-40B4-BE49-F238E27FC236}">
                  <a16:creationId xmlns:a16="http://schemas.microsoft.com/office/drawing/2014/main" id="{F9AD891C-B2A8-2CB2-7264-3BDE59D2C726}"/>
                </a:ext>
              </a:extLst>
            </p:cNvPr>
            <p:cNvSpPr txBox="1"/>
            <p:nvPr>
              <p:custDataLst>
                <p:tags r:id="rId5"/>
              </p:custDataLst>
            </p:nvPr>
          </p:nvSpPr>
          <p:spPr>
            <a:xfrm>
              <a:off x="1779" y="3337"/>
              <a:ext cx="16356"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人工呼吸的注意事项如下。</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人工呼吸一定要在气道开放的情况下进行。</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向患者肺内吹气不能太急太多，患者的胸廓略有隆起即可，吹气量不能过大，以免引起胃扩张。</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吹气时间以占一次呼吸周期的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为宜。</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如果患者无反应但有呼吸，没有脊柱损伤，放置病人为恢复体位，保持其呼吸道开放。监测其呼吸的改变，迅速检查并控制严重出血，进行外伤紧急处理。</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判断患者有无呼吸，看、听、感觉患者的呼吸或咳嗽，清除其口腔内的异物。患者若无呼吸，立即进行人工呼吸，吹气两次，每次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。如果最初吹气不成功，重新开放气道，再进行吹气；若患者的胸部仍不起伏，按照无反应患者的气道梗塞救治法救治，并在每次打开气道吹气时寻找异物，发现后立即取出。</a:t>
              </a:r>
            </a:p>
          </p:txBody>
        </p:sp>
      </p:grpSp>
      <p:sp>
        <p:nvSpPr>
          <p:cNvPr id="4" name="1">
            <a:extLst>
              <a:ext uri="{FF2B5EF4-FFF2-40B4-BE49-F238E27FC236}">
                <a16:creationId xmlns:a16="http://schemas.microsoft.com/office/drawing/2014/main" id="{B97C8A8B-D3BE-8645-1F93-FD4CC286849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spTree>
    <p:extLst>
      <p:ext uri="{BB962C8B-B14F-4D97-AF65-F5344CB8AC3E}">
        <p14:creationId xmlns:p14="http://schemas.microsoft.com/office/powerpoint/2010/main" val="172760591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935E2-8084-782F-E97E-A72B7772EEA9}"/>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D10EDFCF-1906-FBFB-D0ED-A23E2F6F56A5}"/>
              </a:ext>
            </a:extLst>
          </p:cNvPr>
          <p:cNvGrpSpPr/>
          <p:nvPr/>
        </p:nvGrpSpPr>
        <p:grpSpPr>
          <a:xfrm>
            <a:off x="723900" y="1561353"/>
            <a:ext cx="10744200" cy="4555490"/>
            <a:chOff x="1112" y="2325"/>
            <a:chExt cx="16920" cy="7174"/>
          </a:xfrm>
        </p:grpSpPr>
        <p:sp>
          <p:nvSpPr>
            <p:cNvPr id="7" name="直角三角形 6">
              <a:extLst>
                <a:ext uri="{FF2B5EF4-FFF2-40B4-BE49-F238E27FC236}">
                  <a16:creationId xmlns:a16="http://schemas.microsoft.com/office/drawing/2014/main" id="{197E3D19-2B29-7287-6355-E3A8F7620378}"/>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9C83416C-6BF1-3552-6397-559CE5336AC0}"/>
                </a:ext>
              </a:extLst>
            </p:cNvPr>
            <p:cNvSpPr/>
            <p:nvPr>
              <p:custDataLst>
                <p:tags r:id="rId3"/>
              </p:custDataLst>
            </p:nvPr>
          </p:nvSpPr>
          <p:spPr>
            <a:xfrm>
              <a:off x="1532" y="2647"/>
              <a:ext cx="16500" cy="685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8501EED0-ABC0-7C81-11CF-00C2E59C8EC9}"/>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心肺复苏的步骤</a:t>
              </a:r>
            </a:p>
          </p:txBody>
        </p:sp>
        <p:sp>
          <p:nvSpPr>
            <p:cNvPr id="2" name="文本框 1">
              <a:extLst>
                <a:ext uri="{FF2B5EF4-FFF2-40B4-BE49-F238E27FC236}">
                  <a16:creationId xmlns:a16="http://schemas.microsoft.com/office/drawing/2014/main" id="{7B0FF031-D2C6-9B03-00A5-D1089ADF9FDD}"/>
                </a:ext>
              </a:extLst>
            </p:cNvPr>
            <p:cNvSpPr txBox="1"/>
            <p:nvPr>
              <p:custDataLst>
                <p:tags r:id="rId5"/>
              </p:custDataLst>
            </p:nvPr>
          </p:nvSpPr>
          <p:spPr>
            <a:xfrm>
              <a:off x="1779" y="3337"/>
              <a:ext cx="16019"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胸外心脏按压</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胸外心脏按压即进行人工循环。</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胸外心脏按压的操作步骤。</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触摸患者的颈动脉，用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5~10s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判断其有无心跳。若患者无脉搏，立即进行胸外心脏按压，建立人工循环，正确按压定位，正确操作是以每分钟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次的速率施行按压。每次下压胸部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4~5cm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，按压后完全放松，胸廓回复原位。对成人患者每做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次按压，需做人工吹气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次，重复做胸外心脏按压， 连续做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遍或进行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 重新评估病人的呼吸、循环体征。如有呼吸脉搏，将患者放于恢复体位，检测其呼吸和循环体征；如没有呼吸脉搏，继续以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的比例实施心肺复苏。每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3~4min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停止心肺复苏， 检查患者的呼吸与循环体征。</a:t>
              </a:r>
            </a:p>
          </p:txBody>
        </p:sp>
      </p:grpSp>
      <p:sp>
        <p:nvSpPr>
          <p:cNvPr id="4" name="1">
            <a:extLst>
              <a:ext uri="{FF2B5EF4-FFF2-40B4-BE49-F238E27FC236}">
                <a16:creationId xmlns:a16="http://schemas.microsoft.com/office/drawing/2014/main" id="{24214EB3-C925-14F0-23D0-7135E248016D}"/>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spTree>
    <p:extLst>
      <p:ext uri="{BB962C8B-B14F-4D97-AF65-F5344CB8AC3E}">
        <p14:creationId xmlns:p14="http://schemas.microsoft.com/office/powerpoint/2010/main" val="55486832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F0CA9-3A79-D76E-2A1E-713657CD0843}"/>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87CF6FBF-9791-BD64-561B-689EC5F4335B}"/>
              </a:ext>
            </a:extLst>
          </p:cNvPr>
          <p:cNvGrpSpPr/>
          <p:nvPr/>
        </p:nvGrpSpPr>
        <p:grpSpPr>
          <a:xfrm>
            <a:off x="723900" y="1277574"/>
            <a:ext cx="10744200" cy="4555490"/>
            <a:chOff x="1112" y="2325"/>
            <a:chExt cx="16920" cy="7174"/>
          </a:xfrm>
        </p:grpSpPr>
        <p:sp>
          <p:nvSpPr>
            <p:cNvPr id="7" name="直角三角形 6">
              <a:extLst>
                <a:ext uri="{FF2B5EF4-FFF2-40B4-BE49-F238E27FC236}">
                  <a16:creationId xmlns:a16="http://schemas.microsoft.com/office/drawing/2014/main" id="{2FC3E47C-51AE-E3C9-3149-D9245EB79E8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A6664E1-8C03-03C3-7568-88BE534AB1CE}"/>
                </a:ext>
              </a:extLst>
            </p:cNvPr>
            <p:cNvSpPr/>
            <p:nvPr>
              <p:custDataLst>
                <p:tags r:id="rId3"/>
              </p:custDataLst>
            </p:nvPr>
          </p:nvSpPr>
          <p:spPr>
            <a:xfrm>
              <a:off x="1532" y="2647"/>
              <a:ext cx="16500" cy="685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47EF4A5B-B50E-0428-2DE3-EE9D4D7F27A6}"/>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心肺复苏的步骤</a:t>
              </a:r>
            </a:p>
          </p:txBody>
        </p:sp>
        <p:sp>
          <p:nvSpPr>
            <p:cNvPr id="2" name="文本框 1">
              <a:extLst>
                <a:ext uri="{FF2B5EF4-FFF2-40B4-BE49-F238E27FC236}">
                  <a16:creationId xmlns:a16="http://schemas.microsoft.com/office/drawing/2014/main" id="{D6638C25-0820-77F5-9846-B912DD75365B}"/>
                </a:ext>
              </a:extLst>
            </p:cNvPr>
            <p:cNvSpPr txBox="1"/>
            <p:nvPr>
              <p:custDataLst>
                <p:tags r:id="rId5"/>
              </p:custDataLst>
            </p:nvPr>
          </p:nvSpPr>
          <p:spPr>
            <a:xfrm>
              <a:off x="1772" y="3683"/>
              <a:ext cx="16019" cy="5303"/>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双人心肺复苏的要点。</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双人实施心肺复苏，在救护过程中，需要互相配合，协调默契。其基本步骤与单人心肺复苏相同，但有以下不同点：</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①救护人分别跪在患者的两侧，一人在患者的头颈部，另一人在患者的胸腰部。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②进行心肺复苏时，跪在胸腰部的救护人负责施行胸外心脏按压，跪在头颈部的救护人负责口对口吹气并兼顾在胸外心脏按压时，检查病人颈动脉的搏动，以观察按压是否有效。</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③吹气必须在胸外按压的松弛时间内完成。</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④互换操作时，在检查颈动脉时进行，中断时间不超过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a:extLst>
              <a:ext uri="{FF2B5EF4-FFF2-40B4-BE49-F238E27FC236}">
                <a16:creationId xmlns:a16="http://schemas.microsoft.com/office/drawing/2014/main" id="{A843E8D3-4C00-A588-9030-EBF6DBC0A35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spTree>
    <p:extLst>
      <p:ext uri="{BB962C8B-B14F-4D97-AF65-F5344CB8AC3E}">
        <p14:creationId xmlns:p14="http://schemas.microsoft.com/office/powerpoint/2010/main" val="43387205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74641-22F7-1EAB-1FE1-5D0275E7D7C8}"/>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E1896902-3824-E44B-51F4-1B7FB2E85E26}"/>
              </a:ext>
            </a:extLst>
          </p:cNvPr>
          <p:cNvGrpSpPr/>
          <p:nvPr/>
        </p:nvGrpSpPr>
        <p:grpSpPr>
          <a:xfrm>
            <a:off x="723900" y="1545588"/>
            <a:ext cx="10744200" cy="4492625"/>
            <a:chOff x="1112" y="2325"/>
            <a:chExt cx="16920" cy="7075"/>
          </a:xfrm>
        </p:grpSpPr>
        <p:sp>
          <p:nvSpPr>
            <p:cNvPr id="7" name="直角三角形 6">
              <a:extLst>
                <a:ext uri="{FF2B5EF4-FFF2-40B4-BE49-F238E27FC236}">
                  <a16:creationId xmlns:a16="http://schemas.microsoft.com/office/drawing/2014/main" id="{8BE63BFA-F5A1-9E6F-6FD0-870B64FAA924}"/>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50AD2C20-4050-910B-74E4-36C9BD5AAEBD}"/>
                </a:ext>
              </a:extLst>
            </p:cNvPr>
            <p:cNvSpPr/>
            <p:nvPr>
              <p:custDataLst>
                <p:tags r:id="rId3"/>
              </p:custDataLst>
            </p:nvPr>
          </p:nvSpPr>
          <p:spPr>
            <a:xfrm>
              <a:off x="1532" y="2647"/>
              <a:ext cx="16500" cy="675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A78D6E0-407E-5896-21B0-CF1FE8305F9F}"/>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心肺复苏的步骤</a:t>
              </a:r>
            </a:p>
          </p:txBody>
        </p:sp>
        <p:sp>
          <p:nvSpPr>
            <p:cNvPr id="2" name="文本框 1">
              <a:extLst>
                <a:ext uri="{FF2B5EF4-FFF2-40B4-BE49-F238E27FC236}">
                  <a16:creationId xmlns:a16="http://schemas.microsoft.com/office/drawing/2014/main" id="{015D7F25-9E38-D5FE-F895-9D0077E43FEF}"/>
                </a:ext>
              </a:extLst>
            </p:cNvPr>
            <p:cNvSpPr txBox="1"/>
            <p:nvPr>
              <p:custDataLst>
                <p:tags r:id="rId5"/>
              </p:custDataLst>
            </p:nvPr>
          </p:nvSpPr>
          <p:spPr>
            <a:xfrm>
              <a:off x="1857" y="4105"/>
              <a:ext cx="8034" cy="4649"/>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心肺复苏有效的表现。</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如救护人实施心肺复苏救护方法正确，又有以下征兆时，表明心肺复苏有效。</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①患者的面色、口唇由苍白、发绀变红润。</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②患者恢复可以探知的脉搏搏动、自主呼吸。</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③患者的瞳孔由大变小，对光反射存在。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④患者的眼球能活动，手脚抽动、呻吟。</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a:extLst>
              <a:ext uri="{FF2B5EF4-FFF2-40B4-BE49-F238E27FC236}">
                <a16:creationId xmlns:a16="http://schemas.microsoft.com/office/drawing/2014/main" id="{2F302125-22A0-AEA0-8D6B-850DB48A7D0C}"/>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pic>
        <p:nvPicPr>
          <p:cNvPr id="10" name="图片 9">
            <a:extLst>
              <a:ext uri="{FF2B5EF4-FFF2-40B4-BE49-F238E27FC236}">
                <a16:creationId xmlns:a16="http://schemas.microsoft.com/office/drawing/2014/main" id="{E1B5CC63-4530-C21A-3A0B-DC70BBB36D30}"/>
              </a:ext>
            </a:extLst>
          </p:cNvPr>
          <p:cNvPicPr>
            <a:picLocks noChangeAspect="1"/>
          </p:cNvPicPr>
          <p:nvPr/>
        </p:nvPicPr>
        <p:blipFill>
          <a:blip r:embed="rId7"/>
          <a:stretch>
            <a:fillRect/>
          </a:stretch>
        </p:blipFill>
        <p:spPr>
          <a:xfrm>
            <a:off x="6565265" y="2174586"/>
            <a:ext cx="3916909" cy="3771838"/>
          </a:xfrm>
          <a:prstGeom prst="rect">
            <a:avLst/>
          </a:prstGeom>
        </p:spPr>
      </p:pic>
    </p:spTree>
    <p:extLst>
      <p:ext uri="{BB962C8B-B14F-4D97-AF65-F5344CB8AC3E}">
        <p14:creationId xmlns:p14="http://schemas.microsoft.com/office/powerpoint/2010/main" val="75875754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3"/>
          <p:cNvGrpSpPr/>
          <p:nvPr/>
        </p:nvGrpSpPr>
        <p:grpSpPr>
          <a:xfrm>
            <a:off x="2727303" y="1561551"/>
            <a:ext cx="6737393" cy="1921422"/>
            <a:chOff x="401" y="3008"/>
            <a:chExt cx="10610" cy="3026"/>
          </a:xfrm>
        </p:grpSpPr>
        <p:sp>
          <p:nvSpPr>
            <p:cNvPr id="11" name="矩形 10"/>
            <p:cNvSpPr/>
            <p:nvPr>
              <p:custDataLst>
                <p:tags r:id="rId2"/>
              </p:custDataLst>
            </p:nvPr>
          </p:nvSpPr>
          <p:spPr>
            <a:xfrm>
              <a:off x="401" y="4357"/>
              <a:ext cx="10610"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突发事件与安全防范</a:t>
              </a:r>
            </a:p>
          </p:txBody>
        </p:sp>
        <p:sp>
          <p:nvSpPr>
            <p:cNvPr id="12" name="矩形 11"/>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单元一</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pic>
        <p:nvPicPr>
          <p:cNvPr id="8" name="图片 7" descr="卡通人物&#10;&#10;描述已自动生成">
            <a:extLst>
              <a:ext uri="{FF2B5EF4-FFF2-40B4-BE49-F238E27FC236}">
                <a16:creationId xmlns:a16="http://schemas.microsoft.com/office/drawing/2014/main" id="{A91EE7D7-3E79-57A9-D064-CB55BEA9FB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1F440084-C9A5-D3BE-FB17-DE370B0C44A7}"/>
              </a:ext>
            </a:extLst>
          </p:cNvPr>
          <p:cNvPicPr>
            <a:picLocks noChangeAspect="1"/>
          </p:cNvPicPr>
          <p:nvPr/>
        </p:nvPicPr>
        <p:blipFill>
          <a:blip r:embed="rId6"/>
          <a:stretch>
            <a:fillRect/>
          </a:stretch>
        </p:blipFill>
        <p:spPr>
          <a:xfrm>
            <a:off x="374381" y="3160212"/>
            <a:ext cx="3802691" cy="3802691"/>
          </a:xfrm>
          <a:prstGeom prst="rect">
            <a:avLst/>
          </a:prstGeom>
        </p:spPr>
      </p:pic>
    </p:spTree>
    <p:custDataLst>
      <p:tags r:id="rId1"/>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E3E2A-ABE1-0705-56C7-4B261DAFAAD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ACF9B4AE-EFD9-CF52-7722-317B8CF69BC7}"/>
              </a:ext>
            </a:extLst>
          </p:cNvPr>
          <p:cNvGrpSpPr/>
          <p:nvPr/>
        </p:nvGrpSpPr>
        <p:grpSpPr>
          <a:xfrm>
            <a:off x="723900" y="1821484"/>
            <a:ext cx="10744200" cy="4302760"/>
            <a:chOff x="1112" y="2325"/>
            <a:chExt cx="16920" cy="6776"/>
          </a:xfrm>
        </p:grpSpPr>
        <p:sp>
          <p:nvSpPr>
            <p:cNvPr id="7" name="直角三角形 6">
              <a:extLst>
                <a:ext uri="{FF2B5EF4-FFF2-40B4-BE49-F238E27FC236}">
                  <a16:creationId xmlns:a16="http://schemas.microsoft.com/office/drawing/2014/main" id="{B8A16D4A-7C78-5A94-C7AB-9ABED59B089B}"/>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3465EFF-AAC3-9807-0B96-C978CA9A320C}"/>
                </a:ext>
              </a:extLst>
            </p:cNvPr>
            <p:cNvSpPr/>
            <p:nvPr>
              <p:custDataLst>
                <p:tags r:id="rId3"/>
              </p:custDataLst>
            </p:nvPr>
          </p:nvSpPr>
          <p:spPr>
            <a:xfrm>
              <a:off x="1532" y="2647"/>
              <a:ext cx="16500" cy="645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EF582C43-7ADB-5B4B-4A88-44DBBA7C3B0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心肺复苏的步骤</a:t>
              </a:r>
            </a:p>
          </p:txBody>
        </p:sp>
        <p:sp>
          <p:nvSpPr>
            <p:cNvPr id="2" name="文本框 1">
              <a:extLst>
                <a:ext uri="{FF2B5EF4-FFF2-40B4-BE49-F238E27FC236}">
                  <a16:creationId xmlns:a16="http://schemas.microsoft.com/office/drawing/2014/main" id="{A0468451-AE1B-4C05-1088-A047C993B93C}"/>
                </a:ext>
              </a:extLst>
            </p:cNvPr>
            <p:cNvSpPr txBox="1"/>
            <p:nvPr>
              <p:custDataLst>
                <p:tags r:id="rId5"/>
              </p:custDataLst>
            </p:nvPr>
          </p:nvSpPr>
          <p:spPr>
            <a:xfrm>
              <a:off x="1772" y="3476"/>
              <a:ext cx="8181" cy="5303"/>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心肺复苏的终止条件。</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现场的心肺复苏应坚持连续进行，如需要检查患者的呼吸、循环体征，不能停止超过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。如有以下条件，可考虑停止心肺复苏：</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①患者自主呼吸及脉搏恢复。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②有他人或专业急救人员到场接替。</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③有医生到场确定患者死亡。</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④救护人筋疲力尽而不能继续进行心肺复苏。</a:t>
              </a:r>
            </a:p>
          </p:txBody>
        </p:sp>
      </p:grpSp>
      <p:sp>
        <p:nvSpPr>
          <p:cNvPr id="4" name="1">
            <a:extLst>
              <a:ext uri="{FF2B5EF4-FFF2-40B4-BE49-F238E27FC236}">
                <a16:creationId xmlns:a16="http://schemas.microsoft.com/office/drawing/2014/main" id="{21952DEC-576F-281A-5893-CCB2F8D98B8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pic>
        <p:nvPicPr>
          <p:cNvPr id="6" name="图片 5">
            <a:extLst>
              <a:ext uri="{FF2B5EF4-FFF2-40B4-BE49-F238E27FC236}">
                <a16:creationId xmlns:a16="http://schemas.microsoft.com/office/drawing/2014/main" id="{ED9788E0-EF5B-2AD7-16CF-41043BFE0046}"/>
              </a:ext>
            </a:extLst>
          </p:cNvPr>
          <p:cNvPicPr>
            <a:picLocks noChangeAspect="1"/>
          </p:cNvPicPr>
          <p:nvPr/>
        </p:nvPicPr>
        <p:blipFill>
          <a:blip r:embed="rId7"/>
          <a:stretch>
            <a:fillRect/>
          </a:stretch>
        </p:blipFill>
        <p:spPr>
          <a:xfrm>
            <a:off x="6425740" y="2831769"/>
            <a:ext cx="5042360" cy="3203139"/>
          </a:xfrm>
          <a:prstGeom prst="rect">
            <a:avLst/>
          </a:prstGeom>
        </p:spPr>
      </p:pic>
    </p:spTree>
    <p:extLst>
      <p:ext uri="{BB962C8B-B14F-4D97-AF65-F5344CB8AC3E}">
        <p14:creationId xmlns:p14="http://schemas.microsoft.com/office/powerpoint/2010/main" val="291350767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FADE0-9CF3-B41D-B43D-D7EAD6DAE591}"/>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B1C7155-FD83-657F-EA21-1D5AAD1E854D}"/>
              </a:ext>
            </a:extLst>
          </p:cNvPr>
          <p:cNvGrpSpPr/>
          <p:nvPr/>
        </p:nvGrpSpPr>
        <p:grpSpPr>
          <a:xfrm>
            <a:off x="723900" y="1277574"/>
            <a:ext cx="10744200" cy="5099685"/>
            <a:chOff x="1112" y="2325"/>
            <a:chExt cx="16920" cy="8031"/>
          </a:xfrm>
        </p:grpSpPr>
        <p:sp>
          <p:nvSpPr>
            <p:cNvPr id="7" name="直角三角形 6">
              <a:extLst>
                <a:ext uri="{FF2B5EF4-FFF2-40B4-BE49-F238E27FC236}">
                  <a16:creationId xmlns:a16="http://schemas.microsoft.com/office/drawing/2014/main" id="{329B96B2-F726-CDEC-AF71-D207088A3E5E}"/>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2B42929D-C6BC-A275-B054-CA66C886FEE3}"/>
                </a:ext>
              </a:extLst>
            </p:cNvPr>
            <p:cNvSpPr/>
            <p:nvPr>
              <p:custDataLst>
                <p:tags r:id="rId3"/>
              </p:custDataLst>
            </p:nvPr>
          </p:nvSpPr>
          <p:spPr>
            <a:xfrm>
              <a:off x="1532" y="2647"/>
              <a:ext cx="16500" cy="770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E3D591EF-C7AB-82DB-083A-4ACF809F777C}"/>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心肺复苏的步骤</a:t>
              </a:r>
            </a:p>
          </p:txBody>
        </p:sp>
        <p:sp>
          <p:nvSpPr>
            <p:cNvPr id="2" name="文本框 1">
              <a:extLst>
                <a:ext uri="{FF2B5EF4-FFF2-40B4-BE49-F238E27FC236}">
                  <a16:creationId xmlns:a16="http://schemas.microsoft.com/office/drawing/2014/main" id="{A82B664B-73E4-986D-BA14-7A28F7EF6BAB}"/>
                </a:ext>
              </a:extLst>
            </p:cNvPr>
            <p:cNvSpPr txBox="1"/>
            <p:nvPr>
              <p:custDataLst>
                <p:tags r:id="rId5"/>
              </p:custDataLst>
            </p:nvPr>
          </p:nvSpPr>
          <p:spPr>
            <a:xfrm>
              <a:off x="1772" y="3411"/>
              <a:ext cx="16019"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心肺复苏的注意事项。</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面对危重患者，救护人员在现场要争分夺秒，按救护原则及步骤实施现场紧急救护，但要注意如下几点：</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①应充满自信心，现场救护不要犹豫，并确保现场安全。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②对于危重患者，不能坐等专业人员的急救。</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③不要把时间消耗在反复检查心跳、呼吸停止的过程中。</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④不要做不必要的全身检查。</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⑤不要随意搬动病人，注意保护其脊柱。</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⑥应使用心肺复苏模型进行心肺复苏术的训练，严禁在正常人身上进行操作训练。</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⑦救护人员最好定期参加心肺复苏的培训学习。</a:t>
              </a:r>
            </a:p>
          </p:txBody>
        </p:sp>
      </p:grpSp>
      <p:sp>
        <p:nvSpPr>
          <p:cNvPr id="4" name="1">
            <a:extLst>
              <a:ext uri="{FF2B5EF4-FFF2-40B4-BE49-F238E27FC236}">
                <a16:creationId xmlns:a16="http://schemas.microsoft.com/office/drawing/2014/main" id="{BE50F94F-3804-B3B9-D02E-915D360311C1}"/>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四、心肺复苏</a:t>
            </a:r>
          </a:p>
        </p:txBody>
      </p:sp>
    </p:spTree>
    <p:extLst>
      <p:ext uri="{BB962C8B-B14F-4D97-AF65-F5344CB8AC3E}">
        <p14:creationId xmlns:p14="http://schemas.microsoft.com/office/powerpoint/2010/main" val="132369245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a:extLst>
              <a:ext uri="{FF2B5EF4-FFF2-40B4-BE49-F238E27FC236}">
                <a16:creationId xmlns:a16="http://schemas.microsoft.com/office/drawing/2014/main" id="{82F273D2-6C38-F1DD-81BE-E6ABD3175D2D}"/>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五、创伤救护</a:t>
            </a:r>
          </a:p>
        </p:txBody>
      </p:sp>
      <p:grpSp>
        <p:nvGrpSpPr>
          <p:cNvPr id="5" name="3">
            <a:extLst>
              <a:ext uri="{FF2B5EF4-FFF2-40B4-BE49-F238E27FC236}">
                <a16:creationId xmlns:a16="http://schemas.microsoft.com/office/drawing/2014/main" id="{83F7A616-FB2B-4249-1CFE-D3C52F14F432}"/>
              </a:ext>
            </a:extLst>
          </p:cNvPr>
          <p:cNvGrpSpPr/>
          <p:nvPr/>
        </p:nvGrpSpPr>
        <p:grpSpPr>
          <a:xfrm>
            <a:off x="723900" y="1330040"/>
            <a:ext cx="10744200" cy="5015865"/>
            <a:chOff x="1112" y="2325"/>
            <a:chExt cx="16920" cy="7899"/>
          </a:xfrm>
        </p:grpSpPr>
        <p:sp>
          <p:nvSpPr>
            <p:cNvPr id="6" name="直角三角形 5">
              <a:extLst>
                <a:ext uri="{FF2B5EF4-FFF2-40B4-BE49-F238E27FC236}">
                  <a16:creationId xmlns:a16="http://schemas.microsoft.com/office/drawing/2014/main" id="{E491F004-3A54-1515-9AB0-C03005FB4660}"/>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8" name="任意多边形: 形状 7">
              <a:extLst>
                <a:ext uri="{FF2B5EF4-FFF2-40B4-BE49-F238E27FC236}">
                  <a16:creationId xmlns:a16="http://schemas.microsoft.com/office/drawing/2014/main" id="{C06FAB4A-1E0A-D81E-97AC-9F1E9BBA2595}"/>
                </a:ext>
              </a:extLst>
            </p:cNvPr>
            <p:cNvSpPr/>
            <p:nvPr>
              <p:custDataLst>
                <p:tags r:id="rId3"/>
              </p:custDataLst>
            </p:nvPr>
          </p:nvSpPr>
          <p:spPr>
            <a:xfrm>
              <a:off x="1532" y="2533"/>
              <a:ext cx="16500" cy="769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9" name="任意多边形: 形状 17">
              <a:extLst>
                <a:ext uri="{FF2B5EF4-FFF2-40B4-BE49-F238E27FC236}">
                  <a16:creationId xmlns:a16="http://schemas.microsoft.com/office/drawing/2014/main" id="{8DC5E680-ABC7-4454-9839-3866C6E3093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止血</a:t>
              </a:r>
            </a:p>
          </p:txBody>
        </p:sp>
        <p:sp>
          <p:nvSpPr>
            <p:cNvPr id="11" name="文本框 10">
              <a:extLst>
                <a:ext uri="{FF2B5EF4-FFF2-40B4-BE49-F238E27FC236}">
                  <a16:creationId xmlns:a16="http://schemas.microsoft.com/office/drawing/2014/main" id="{FA11F704-E3B4-B49D-0E3F-97B634A16F8E}"/>
                </a:ext>
              </a:extLst>
            </p:cNvPr>
            <p:cNvSpPr txBox="1"/>
            <p:nvPr>
              <p:custDataLst>
                <p:tags r:id="rId5"/>
              </p:custDataLst>
            </p:nvPr>
          </p:nvSpPr>
          <p:spPr>
            <a:xfrm>
              <a:off x="1904" y="3386"/>
              <a:ext cx="15755"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加压包扎法</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加压包扎法是外伤出血时最先考虑的方法，简单易行，身体各处伤口均可使用。该操作分为以下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步。</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让伤者坐下或躺下，抬高受伤部位。</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用消毒纱布或干净透气、无黏性、吸水性好的临时敷料覆盖伤口，急救者用手直接在纱布上施压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5~10min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止住血后，用绷带卷、三角巾或布条、手帕等紧紧缠绕、包扎伤口。</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有条件时，覆盖伤口前应用洁净的水清洁污染的伤口，出血速度快时，应先止血；如果血液浸湿覆盖伤口的纱布，最好不要取掉，应往上再加敷料，然后用绷带包扎。在紧急情况下，可直接用手按压伤口止血。</a:t>
              </a: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6E46E-A61F-AE50-9BE9-FE35CA826283}"/>
            </a:ext>
          </a:extLst>
        </p:cNvPr>
        <p:cNvGrpSpPr/>
        <p:nvPr/>
      </p:nvGrpSpPr>
      <p:grpSpPr>
        <a:xfrm>
          <a:off x="0" y="0"/>
          <a:ext cx="0" cy="0"/>
          <a:chOff x="0" y="0"/>
          <a:chExt cx="0" cy="0"/>
        </a:xfrm>
      </p:grpSpPr>
      <p:sp>
        <p:nvSpPr>
          <p:cNvPr id="4" name="1">
            <a:extLst>
              <a:ext uri="{FF2B5EF4-FFF2-40B4-BE49-F238E27FC236}">
                <a16:creationId xmlns:a16="http://schemas.microsoft.com/office/drawing/2014/main" id="{DB9A2E07-FBB5-805C-D36B-92EBB8B362C7}"/>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五、创伤救护</a:t>
            </a:r>
          </a:p>
        </p:txBody>
      </p:sp>
      <p:grpSp>
        <p:nvGrpSpPr>
          <p:cNvPr id="5" name="3">
            <a:extLst>
              <a:ext uri="{FF2B5EF4-FFF2-40B4-BE49-F238E27FC236}">
                <a16:creationId xmlns:a16="http://schemas.microsoft.com/office/drawing/2014/main" id="{D41163E0-D9DB-89E0-8EA9-5C6FBAE66B2E}"/>
              </a:ext>
            </a:extLst>
          </p:cNvPr>
          <p:cNvGrpSpPr/>
          <p:nvPr/>
        </p:nvGrpSpPr>
        <p:grpSpPr>
          <a:xfrm>
            <a:off x="723900" y="1330040"/>
            <a:ext cx="10744200" cy="5015865"/>
            <a:chOff x="1112" y="2325"/>
            <a:chExt cx="16920" cy="7899"/>
          </a:xfrm>
        </p:grpSpPr>
        <p:sp>
          <p:nvSpPr>
            <p:cNvPr id="6" name="直角三角形 5">
              <a:extLst>
                <a:ext uri="{FF2B5EF4-FFF2-40B4-BE49-F238E27FC236}">
                  <a16:creationId xmlns:a16="http://schemas.microsoft.com/office/drawing/2014/main" id="{5AD39B7D-C5CB-AB10-686B-A9BB67A9E179}"/>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8" name="任意多边形: 形状 7">
              <a:extLst>
                <a:ext uri="{FF2B5EF4-FFF2-40B4-BE49-F238E27FC236}">
                  <a16:creationId xmlns:a16="http://schemas.microsoft.com/office/drawing/2014/main" id="{E2E98B9E-75C4-8281-F757-65FCA63C2C17}"/>
                </a:ext>
              </a:extLst>
            </p:cNvPr>
            <p:cNvSpPr/>
            <p:nvPr>
              <p:custDataLst>
                <p:tags r:id="rId3"/>
              </p:custDataLst>
            </p:nvPr>
          </p:nvSpPr>
          <p:spPr>
            <a:xfrm>
              <a:off x="1532" y="2533"/>
              <a:ext cx="16500" cy="769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9" name="任意多边形: 形状 17">
              <a:extLst>
                <a:ext uri="{FF2B5EF4-FFF2-40B4-BE49-F238E27FC236}">
                  <a16:creationId xmlns:a16="http://schemas.microsoft.com/office/drawing/2014/main" id="{5A48ED6E-E846-06EB-0CA2-610899616536}"/>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止血</a:t>
              </a:r>
            </a:p>
          </p:txBody>
        </p:sp>
        <p:sp>
          <p:nvSpPr>
            <p:cNvPr id="11" name="文本框 10">
              <a:extLst>
                <a:ext uri="{FF2B5EF4-FFF2-40B4-BE49-F238E27FC236}">
                  <a16:creationId xmlns:a16="http://schemas.microsoft.com/office/drawing/2014/main" id="{6D68CAAF-C154-384A-921F-8BF425563885}"/>
                </a:ext>
              </a:extLst>
            </p:cNvPr>
            <p:cNvSpPr txBox="1"/>
            <p:nvPr>
              <p:custDataLst>
                <p:tags r:id="rId5"/>
              </p:custDataLst>
            </p:nvPr>
          </p:nvSpPr>
          <p:spPr>
            <a:xfrm>
              <a:off x="1904" y="3386"/>
              <a:ext cx="11165"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指压动脉法</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指压动脉法就是用手指压住伤口近心端的动脉血管，使血管被压在骨头上，从而阻断血流。指压动脉法适用于手部、足部等四肢组织，但此法影响组织的血液供应，所以只能短时间使用，不宜超过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常用的方法包括：上肢出血时，一手握住伤者前臂抬高；另一手放在上臂中部，用力按压肌肉块下缘，感觉到血管跳动后，以拇指和四指捏紧；手指出血时，令伤者将手高举过胸，捏紧手指根部两侧；下肢出血时，立即为伤者脱去或剪开裤子，屈起伤者大腿，使肌肉放松，在大腿根部中点稍下方找到血管搏动处，并用力下压。此外，足部出血可按压足背动脉，小腿出血可按压膝盖后方血管搏动处。</a:t>
              </a:r>
            </a:p>
          </p:txBody>
        </p:sp>
      </p:grpSp>
      <p:pic>
        <p:nvPicPr>
          <p:cNvPr id="3" name="图片 2">
            <a:extLst>
              <a:ext uri="{FF2B5EF4-FFF2-40B4-BE49-F238E27FC236}">
                <a16:creationId xmlns:a16="http://schemas.microsoft.com/office/drawing/2014/main" id="{0E930838-7483-1B2F-8AC1-F2A894AEBC75}"/>
              </a:ext>
            </a:extLst>
          </p:cNvPr>
          <p:cNvPicPr>
            <a:picLocks noChangeAspect="1"/>
          </p:cNvPicPr>
          <p:nvPr/>
        </p:nvPicPr>
        <p:blipFill>
          <a:blip r:embed="rId7"/>
          <a:stretch>
            <a:fillRect/>
          </a:stretch>
        </p:blipFill>
        <p:spPr>
          <a:xfrm>
            <a:off x="8583295" y="1855448"/>
            <a:ext cx="2618105" cy="4263771"/>
          </a:xfrm>
          <a:prstGeom prst="rect">
            <a:avLst/>
          </a:prstGeom>
        </p:spPr>
      </p:pic>
    </p:spTree>
    <p:extLst>
      <p:ext uri="{BB962C8B-B14F-4D97-AF65-F5344CB8AC3E}">
        <p14:creationId xmlns:p14="http://schemas.microsoft.com/office/powerpoint/2010/main" val="153123804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C0476-96D3-1667-90A5-F75B2C359466}"/>
            </a:ext>
          </a:extLst>
        </p:cNvPr>
        <p:cNvGrpSpPr/>
        <p:nvPr/>
      </p:nvGrpSpPr>
      <p:grpSpPr>
        <a:xfrm>
          <a:off x="0" y="0"/>
          <a:ext cx="0" cy="0"/>
          <a:chOff x="0" y="0"/>
          <a:chExt cx="0" cy="0"/>
        </a:xfrm>
      </p:grpSpPr>
      <p:sp>
        <p:nvSpPr>
          <p:cNvPr id="4" name="1">
            <a:extLst>
              <a:ext uri="{FF2B5EF4-FFF2-40B4-BE49-F238E27FC236}">
                <a16:creationId xmlns:a16="http://schemas.microsoft.com/office/drawing/2014/main" id="{3681E669-3DAD-51AB-FC87-A4B0500303E1}"/>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五、创伤救护</a:t>
            </a:r>
          </a:p>
        </p:txBody>
      </p:sp>
      <p:grpSp>
        <p:nvGrpSpPr>
          <p:cNvPr id="5" name="3">
            <a:extLst>
              <a:ext uri="{FF2B5EF4-FFF2-40B4-BE49-F238E27FC236}">
                <a16:creationId xmlns:a16="http://schemas.microsoft.com/office/drawing/2014/main" id="{817C910E-015D-F415-CD03-9B9930531659}"/>
              </a:ext>
            </a:extLst>
          </p:cNvPr>
          <p:cNvGrpSpPr/>
          <p:nvPr/>
        </p:nvGrpSpPr>
        <p:grpSpPr>
          <a:xfrm>
            <a:off x="723900" y="1330040"/>
            <a:ext cx="10744200" cy="5015865"/>
            <a:chOff x="1112" y="2325"/>
            <a:chExt cx="16920" cy="7899"/>
          </a:xfrm>
        </p:grpSpPr>
        <p:sp>
          <p:nvSpPr>
            <p:cNvPr id="6" name="直角三角形 5">
              <a:extLst>
                <a:ext uri="{FF2B5EF4-FFF2-40B4-BE49-F238E27FC236}">
                  <a16:creationId xmlns:a16="http://schemas.microsoft.com/office/drawing/2014/main" id="{BDB2333A-6807-D784-4F17-1588B3A74BC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8" name="任意多边形: 形状 7">
              <a:extLst>
                <a:ext uri="{FF2B5EF4-FFF2-40B4-BE49-F238E27FC236}">
                  <a16:creationId xmlns:a16="http://schemas.microsoft.com/office/drawing/2014/main" id="{C99A6067-123A-6FD7-7F87-DD6AF77A3F63}"/>
                </a:ext>
              </a:extLst>
            </p:cNvPr>
            <p:cNvSpPr/>
            <p:nvPr>
              <p:custDataLst>
                <p:tags r:id="rId3"/>
              </p:custDataLst>
            </p:nvPr>
          </p:nvSpPr>
          <p:spPr>
            <a:xfrm>
              <a:off x="1532" y="2533"/>
              <a:ext cx="16500" cy="769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9" name="任意多边形: 形状 17">
              <a:extLst>
                <a:ext uri="{FF2B5EF4-FFF2-40B4-BE49-F238E27FC236}">
                  <a16:creationId xmlns:a16="http://schemas.microsoft.com/office/drawing/2014/main" id="{3F806C04-6F29-E498-8B9D-A778A296D157}"/>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包扎</a:t>
              </a:r>
            </a:p>
          </p:txBody>
        </p:sp>
        <p:sp>
          <p:nvSpPr>
            <p:cNvPr id="11" name="文本框 10">
              <a:extLst>
                <a:ext uri="{FF2B5EF4-FFF2-40B4-BE49-F238E27FC236}">
                  <a16:creationId xmlns:a16="http://schemas.microsoft.com/office/drawing/2014/main" id="{C1FD07F1-110C-F251-7878-520CD4C04993}"/>
                </a:ext>
              </a:extLst>
            </p:cNvPr>
            <p:cNvSpPr txBox="1"/>
            <p:nvPr>
              <p:custDataLst>
                <p:tags r:id="rId5"/>
              </p:custDataLst>
            </p:nvPr>
          </p:nvSpPr>
          <p:spPr>
            <a:xfrm>
              <a:off x="1904" y="3386"/>
              <a:ext cx="15755" cy="6383"/>
            </a:xfrm>
            <a:prstGeom prst="rect">
              <a:avLst/>
            </a:prstGeom>
            <a:noFill/>
          </p:spPr>
          <p:txBody>
            <a:bodyPr wrap="square" rtlCol="0" anchor="t">
              <a:spAutoFit/>
            </a:bodyPr>
            <a:lstStyle/>
            <a:p>
              <a:pPr marL="0" lvl="1"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包扎的主要目的在于压迫止血，保护伤口。包扎常用的材料是绷带和三角巾，在紧急情况下，可用布块或衣物代替。必须注意松紧度。受伤的肢体会不断肿胀，因此，每隔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就应检查血液循环情况。血液循环不好时，局部皮肤会发白或发紫，并伴有局部刺痛或麻痹。</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绷带</a:t>
              </a:r>
            </a:p>
            <a:p>
              <a:pPr marL="0" lvl="1"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自制绷带时可将布料撕成长条，包扎上肢时，绷带宽度以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5cm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为宜，包扎下肢最好为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7.5cm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。包扎伤口的常用方法是螺旋形包扎法和人字形包扎法。</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螺旋形包扎法。螺旋形包扎法最为简单，加压止血后，从放置敷料下方自下而上、由内向外缠绕，每一圈应遮盖前一圈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，直至敷料被完全遮盖。此法适用于前臂、上臂、小腿等伤口的止血包扎。</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人字形包扎法。人字形包扎法更适用于肘部、膝部、足跟部等关节处伤口的止血包扎。加压止血后，将肘部、膝关节弯曲</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，将绷带放在肘部、膝关节中央，先绕一圈固定敷料，再由内向外做人字形缠绕，每圈遮盖住前一圈的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，待缠完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个“人”字后，最后缠绕一圈固定。</a:t>
              </a:r>
            </a:p>
          </p:txBody>
        </p:sp>
      </p:grpSp>
    </p:spTree>
    <p:extLst>
      <p:ext uri="{BB962C8B-B14F-4D97-AF65-F5344CB8AC3E}">
        <p14:creationId xmlns:p14="http://schemas.microsoft.com/office/powerpoint/2010/main" val="92061834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E1E56-EE48-BEB1-B11D-F90005F9CB3F}"/>
            </a:ext>
          </a:extLst>
        </p:cNvPr>
        <p:cNvGrpSpPr/>
        <p:nvPr/>
      </p:nvGrpSpPr>
      <p:grpSpPr>
        <a:xfrm>
          <a:off x="0" y="0"/>
          <a:ext cx="0" cy="0"/>
          <a:chOff x="0" y="0"/>
          <a:chExt cx="0" cy="0"/>
        </a:xfrm>
      </p:grpSpPr>
      <p:sp>
        <p:nvSpPr>
          <p:cNvPr id="4" name="1">
            <a:extLst>
              <a:ext uri="{FF2B5EF4-FFF2-40B4-BE49-F238E27FC236}">
                <a16:creationId xmlns:a16="http://schemas.microsoft.com/office/drawing/2014/main" id="{18D1031F-048D-D154-80D3-926AAD8F5A11}"/>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五、创伤救护</a:t>
            </a:r>
          </a:p>
        </p:txBody>
      </p:sp>
      <p:grpSp>
        <p:nvGrpSpPr>
          <p:cNvPr id="5" name="3">
            <a:extLst>
              <a:ext uri="{FF2B5EF4-FFF2-40B4-BE49-F238E27FC236}">
                <a16:creationId xmlns:a16="http://schemas.microsoft.com/office/drawing/2014/main" id="{6068E88C-C9A6-77ED-282C-AEF518193198}"/>
              </a:ext>
            </a:extLst>
          </p:cNvPr>
          <p:cNvGrpSpPr/>
          <p:nvPr/>
        </p:nvGrpSpPr>
        <p:grpSpPr>
          <a:xfrm>
            <a:off x="723900" y="1330040"/>
            <a:ext cx="10744200" cy="5015865"/>
            <a:chOff x="1112" y="2325"/>
            <a:chExt cx="16920" cy="7899"/>
          </a:xfrm>
        </p:grpSpPr>
        <p:sp>
          <p:nvSpPr>
            <p:cNvPr id="6" name="直角三角形 5">
              <a:extLst>
                <a:ext uri="{FF2B5EF4-FFF2-40B4-BE49-F238E27FC236}">
                  <a16:creationId xmlns:a16="http://schemas.microsoft.com/office/drawing/2014/main" id="{77C6E88B-4F6E-B3CF-3238-E875FEB776C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8" name="任意多边形: 形状 7">
              <a:extLst>
                <a:ext uri="{FF2B5EF4-FFF2-40B4-BE49-F238E27FC236}">
                  <a16:creationId xmlns:a16="http://schemas.microsoft.com/office/drawing/2014/main" id="{68558566-A21D-EBF6-759F-306B186B1155}"/>
                </a:ext>
              </a:extLst>
            </p:cNvPr>
            <p:cNvSpPr/>
            <p:nvPr>
              <p:custDataLst>
                <p:tags r:id="rId3"/>
              </p:custDataLst>
            </p:nvPr>
          </p:nvSpPr>
          <p:spPr>
            <a:xfrm>
              <a:off x="1532" y="2533"/>
              <a:ext cx="16500" cy="769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9" name="任意多边形: 形状 17">
              <a:extLst>
                <a:ext uri="{FF2B5EF4-FFF2-40B4-BE49-F238E27FC236}">
                  <a16:creationId xmlns:a16="http://schemas.microsoft.com/office/drawing/2014/main" id="{1E487DAB-69EB-61E1-871A-63F9DB0837B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包扎</a:t>
              </a:r>
            </a:p>
          </p:txBody>
        </p:sp>
        <p:sp>
          <p:nvSpPr>
            <p:cNvPr id="11" name="文本框 10">
              <a:extLst>
                <a:ext uri="{FF2B5EF4-FFF2-40B4-BE49-F238E27FC236}">
                  <a16:creationId xmlns:a16="http://schemas.microsoft.com/office/drawing/2014/main" id="{02950FE1-288B-A9F9-32D1-C3C7D67E8AF6}"/>
                </a:ext>
              </a:extLst>
            </p:cNvPr>
            <p:cNvSpPr txBox="1"/>
            <p:nvPr>
              <p:custDataLst>
                <p:tags r:id="rId5"/>
              </p:custDataLst>
            </p:nvPr>
          </p:nvSpPr>
          <p:spPr>
            <a:xfrm>
              <a:off x="1904" y="3386"/>
              <a:ext cx="10457"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三角巾</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三角巾的主要功能是固定止血包扎的物品，固定骨折，抬高伤肢。在紧急情况下，可用围巾、皮带等长条状物品临时替代。</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三角巾的常用方法是“大手挂”，步骤如下：</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支起受伤的前臂，手及手腕高于肘部，成</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80°~85°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的角。</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将三角巾全幅张开，置于前臂和胸部之间，带尖伸展至肘部。</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将上面的带尾从未受伤的肩部绕过颈后，将下面的带尾向上覆盖手和前臂，在锁骨上凹处打结。为减少摩擦，最好在打结处垫上软垫、毛巾等。</a:t>
              </a:r>
            </a:p>
          </p:txBody>
        </p:sp>
      </p:grpSp>
      <p:pic>
        <p:nvPicPr>
          <p:cNvPr id="2" name="图片 1">
            <a:extLst>
              <a:ext uri="{FF2B5EF4-FFF2-40B4-BE49-F238E27FC236}">
                <a16:creationId xmlns:a16="http://schemas.microsoft.com/office/drawing/2014/main" id="{ADA16F04-B8ED-01F5-36C6-3A1DA4A9E6E1}"/>
              </a:ext>
            </a:extLst>
          </p:cNvPr>
          <p:cNvPicPr>
            <a:picLocks noChangeAspect="1"/>
          </p:cNvPicPr>
          <p:nvPr/>
        </p:nvPicPr>
        <p:blipFill rotWithShape="1">
          <a:blip r:embed="rId7"/>
          <a:srcRect l="22136" r="19877"/>
          <a:stretch/>
        </p:blipFill>
        <p:spPr>
          <a:xfrm>
            <a:off x="8032531" y="2103787"/>
            <a:ext cx="3168869" cy="4098608"/>
          </a:xfrm>
          <a:prstGeom prst="rect">
            <a:avLst/>
          </a:prstGeom>
        </p:spPr>
      </p:pic>
    </p:spTree>
    <p:extLst>
      <p:ext uri="{BB962C8B-B14F-4D97-AF65-F5344CB8AC3E}">
        <p14:creationId xmlns:p14="http://schemas.microsoft.com/office/powerpoint/2010/main" val="318240234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594D5-2693-5FAE-CE47-85DE4D1096E5}"/>
            </a:ext>
          </a:extLst>
        </p:cNvPr>
        <p:cNvGrpSpPr/>
        <p:nvPr/>
      </p:nvGrpSpPr>
      <p:grpSpPr>
        <a:xfrm>
          <a:off x="0" y="0"/>
          <a:ext cx="0" cy="0"/>
          <a:chOff x="0" y="0"/>
          <a:chExt cx="0" cy="0"/>
        </a:xfrm>
      </p:grpSpPr>
      <p:sp>
        <p:nvSpPr>
          <p:cNvPr id="4" name="1">
            <a:extLst>
              <a:ext uri="{FF2B5EF4-FFF2-40B4-BE49-F238E27FC236}">
                <a16:creationId xmlns:a16="http://schemas.microsoft.com/office/drawing/2014/main" id="{A5E51F08-E14B-044E-EE57-559609120163}"/>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五、创伤救护</a:t>
            </a:r>
          </a:p>
        </p:txBody>
      </p:sp>
      <p:grpSp>
        <p:nvGrpSpPr>
          <p:cNvPr id="5" name="3">
            <a:extLst>
              <a:ext uri="{FF2B5EF4-FFF2-40B4-BE49-F238E27FC236}">
                <a16:creationId xmlns:a16="http://schemas.microsoft.com/office/drawing/2014/main" id="{FEA574B5-47E8-581A-8D2D-C81FDE95359E}"/>
              </a:ext>
            </a:extLst>
          </p:cNvPr>
          <p:cNvGrpSpPr/>
          <p:nvPr/>
        </p:nvGrpSpPr>
        <p:grpSpPr>
          <a:xfrm>
            <a:off x="723900" y="1330040"/>
            <a:ext cx="10744200" cy="5052060"/>
            <a:chOff x="1112" y="2325"/>
            <a:chExt cx="16920" cy="7956"/>
          </a:xfrm>
        </p:grpSpPr>
        <p:sp>
          <p:nvSpPr>
            <p:cNvPr id="6" name="直角三角形 5">
              <a:extLst>
                <a:ext uri="{FF2B5EF4-FFF2-40B4-BE49-F238E27FC236}">
                  <a16:creationId xmlns:a16="http://schemas.microsoft.com/office/drawing/2014/main" id="{81EC95B8-3884-15E1-7240-BCA20079B87D}"/>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8" name="任意多边形: 形状 7">
              <a:extLst>
                <a:ext uri="{FF2B5EF4-FFF2-40B4-BE49-F238E27FC236}">
                  <a16:creationId xmlns:a16="http://schemas.microsoft.com/office/drawing/2014/main" id="{0D50CDCE-64E6-FA39-90E6-D485AF774DFC}"/>
                </a:ext>
              </a:extLst>
            </p:cNvPr>
            <p:cNvSpPr/>
            <p:nvPr>
              <p:custDataLst>
                <p:tags r:id="rId3"/>
              </p:custDataLst>
            </p:nvPr>
          </p:nvSpPr>
          <p:spPr>
            <a:xfrm>
              <a:off x="1532" y="2533"/>
              <a:ext cx="16500" cy="769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9" name="任意多边形: 形状 17">
              <a:extLst>
                <a:ext uri="{FF2B5EF4-FFF2-40B4-BE49-F238E27FC236}">
                  <a16:creationId xmlns:a16="http://schemas.microsoft.com/office/drawing/2014/main" id="{BDDD94AF-B8EB-ECF2-AAA2-5F3FD8E3C401}"/>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固定</a:t>
              </a:r>
            </a:p>
          </p:txBody>
        </p:sp>
        <p:sp>
          <p:nvSpPr>
            <p:cNvPr id="11" name="文本框 10">
              <a:extLst>
                <a:ext uri="{FF2B5EF4-FFF2-40B4-BE49-F238E27FC236}">
                  <a16:creationId xmlns:a16="http://schemas.microsoft.com/office/drawing/2014/main" id="{A4EDDB22-4854-418E-537E-DADBF438403B}"/>
                </a:ext>
              </a:extLst>
            </p:cNvPr>
            <p:cNvSpPr txBox="1"/>
            <p:nvPr>
              <p:custDataLst>
                <p:tags r:id="rId5"/>
              </p:custDataLst>
            </p:nvPr>
          </p:nvSpPr>
          <p:spPr>
            <a:xfrm>
              <a:off x="1904" y="3386"/>
              <a:ext cx="15708" cy="6895"/>
            </a:xfrm>
            <a:prstGeom prst="rect">
              <a:avLst/>
            </a:prstGeom>
            <a:noFill/>
          </p:spPr>
          <p:txBody>
            <a:bodyPr wrap="square" rtlCol="0" anchor="t">
              <a:spAutoFit/>
            </a:bodyPr>
            <a:lstStyle/>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开放性骨折</a:t>
              </a:r>
            </a:p>
            <a:p>
              <a:pPr marL="0" lvl="1" indent="457200"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开放性骨折通常是受到高能力的暴力而造成的损伤，通常骨头与软组织受到创伤，还会导致皮下软组织受损，引起皮肤外伤。开放性骨折因为伤口暴露，易发生软组织坏死和感染，所以开放性骨折应该及时对创面进行包扎和止血，再进行软组织重建手术、骨折固定、复位等手术。</a:t>
              </a:r>
            </a:p>
            <a:p>
              <a:pPr marL="0" lvl="1" indent="457200"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四肢骨折最为常见，处理方法是：用双手稳定及承托受伤部位，限制活动；如上肢受伤，应用绷带把伤肢固定于躯干；如下肢受伤，可将伤肢固定于健肢，也可用绷带、夹板包扎固定；包扎后需要立刻检查伤肢末端的感觉、活动能力和血液循环。对于开放性骨折，尽量不用水冲洗伤口，也不要上药；对于裸露在外的骨折断端不要试图复位，应在伤口上覆盖纱布，适度包扎，等急救人员到场处理。</a:t>
              </a:r>
            </a:p>
            <a:p>
              <a:pPr marL="0" lvl="1" indent="457200"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如果患者受伤后昏迷，应怀疑颅骨骨折，伤者除了伴有呕吐、抽搐外，还可能并发耳鼻处流血或血性液体</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脑脊液</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。颅骨骨折时，最重要的是保持头部稳定，可将头部稍微垫高，让伤者安静平躺。如果伤者一侧耳朵有液体流出，应把头侧向那一方，切勿塞住耳孔。</a:t>
              </a:r>
            </a:p>
          </p:txBody>
        </p:sp>
      </p:grpSp>
    </p:spTree>
    <p:extLst>
      <p:ext uri="{BB962C8B-B14F-4D97-AF65-F5344CB8AC3E}">
        <p14:creationId xmlns:p14="http://schemas.microsoft.com/office/powerpoint/2010/main" val="60461224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9D687-670E-7A8E-671A-280BAC82F1DB}"/>
            </a:ext>
          </a:extLst>
        </p:cNvPr>
        <p:cNvGrpSpPr/>
        <p:nvPr/>
      </p:nvGrpSpPr>
      <p:grpSpPr>
        <a:xfrm>
          <a:off x="0" y="0"/>
          <a:ext cx="0" cy="0"/>
          <a:chOff x="0" y="0"/>
          <a:chExt cx="0" cy="0"/>
        </a:xfrm>
      </p:grpSpPr>
      <p:sp>
        <p:nvSpPr>
          <p:cNvPr id="4" name="1">
            <a:extLst>
              <a:ext uri="{FF2B5EF4-FFF2-40B4-BE49-F238E27FC236}">
                <a16:creationId xmlns:a16="http://schemas.microsoft.com/office/drawing/2014/main" id="{207AD52A-1F53-F792-4783-C72A904163A2}"/>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五、创伤救护</a:t>
            </a:r>
          </a:p>
        </p:txBody>
      </p:sp>
      <p:grpSp>
        <p:nvGrpSpPr>
          <p:cNvPr id="5" name="3">
            <a:extLst>
              <a:ext uri="{FF2B5EF4-FFF2-40B4-BE49-F238E27FC236}">
                <a16:creationId xmlns:a16="http://schemas.microsoft.com/office/drawing/2014/main" id="{A7210AA5-9122-AAD7-7C71-D3ED555435DF}"/>
              </a:ext>
            </a:extLst>
          </p:cNvPr>
          <p:cNvGrpSpPr/>
          <p:nvPr/>
        </p:nvGrpSpPr>
        <p:grpSpPr>
          <a:xfrm>
            <a:off x="723900" y="1692649"/>
            <a:ext cx="10744200" cy="4305935"/>
            <a:chOff x="1112" y="2325"/>
            <a:chExt cx="16920" cy="6781"/>
          </a:xfrm>
        </p:grpSpPr>
        <p:sp>
          <p:nvSpPr>
            <p:cNvPr id="6" name="直角三角形 5">
              <a:extLst>
                <a:ext uri="{FF2B5EF4-FFF2-40B4-BE49-F238E27FC236}">
                  <a16:creationId xmlns:a16="http://schemas.microsoft.com/office/drawing/2014/main" id="{5570F1D6-CBE5-4BA3-4313-579E91580E05}"/>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8" name="任意多边形: 形状 7">
              <a:extLst>
                <a:ext uri="{FF2B5EF4-FFF2-40B4-BE49-F238E27FC236}">
                  <a16:creationId xmlns:a16="http://schemas.microsoft.com/office/drawing/2014/main" id="{542AFB86-3902-416C-7FB1-D9A20B53CEBD}"/>
                </a:ext>
              </a:extLst>
            </p:cNvPr>
            <p:cNvSpPr/>
            <p:nvPr>
              <p:custDataLst>
                <p:tags r:id="rId3"/>
              </p:custDataLst>
            </p:nvPr>
          </p:nvSpPr>
          <p:spPr>
            <a:xfrm>
              <a:off x="1532" y="2572"/>
              <a:ext cx="16500" cy="653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9" name="任意多边形: 形状 17">
              <a:extLst>
                <a:ext uri="{FF2B5EF4-FFF2-40B4-BE49-F238E27FC236}">
                  <a16:creationId xmlns:a16="http://schemas.microsoft.com/office/drawing/2014/main" id="{0B57DCEB-60FA-A4DE-2F9B-680A46765B58}"/>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包扎</a:t>
              </a:r>
            </a:p>
          </p:txBody>
        </p:sp>
        <p:sp>
          <p:nvSpPr>
            <p:cNvPr id="11" name="文本框 10">
              <a:extLst>
                <a:ext uri="{FF2B5EF4-FFF2-40B4-BE49-F238E27FC236}">
                  <a16:creationId xmlns:a16="http://schemas.microsoft.com/office/drawing/2014/main" id="{77D84D20-B39A-7507-6626-08AB3D041A66}"/>
                </a:ext>
              </a:extLst>
            </p:cNvPr>
            <p:cNvSpPr txBox="1"/>
            <p:nvPr>
              <p:custDataLst>
                <p:tags r:id="rId5"/>
              </p:custDataLst>
            </p:nvPr>
          </p:nvSpPr>
          <p:spPr>
            <a:xfrm>
              <a:off x="1904" y="3386"/>
              <a:ext cx="15708" cy="5303"/>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颈椎骨折往往伴有颈椎错位，颈椎骨折者颈部疼痛，头部及四肢不能活动，张口困难。检查时，不可让伤者翻身，不能左右旋转头部，不要扶起伤者饮水或喂食，否则可能压迫脊髓。急救时应用颈托固定颈部，也可就地取材，将衣物等揉成两个团，填塞在伤者头颈两侧，使头颈部不能随便转动需要。特别注意的是，颈椎骨折处理不慎会使伤者发生生命危险，如非不得已，不要搬动伤者，等医生前来施救。</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肋骨骨折可能是单根或多根肋骨骨折。单根骨折时症状较轻，伤者仅感觉胸痛，随呼吸而加重；多根骨折时，呼吸困难，常见反常呼吸，即吸气时胸部塌陷。此时，伤者应缓慢、轻轻呼吸，减少呼吸时的胸部运动，以起到减轻疼痛的作用。</a:t>
              </a:r>
            </a:p>
          </p:txBody>
        </p:sp>
      </p:grpSp>
    </p:spTree>
    <p:extLst>
      <p:ext uri="{BB962C8B-B14F-4D97-AF65-F5344CB8AC3E}">
        <p14:creationId xmlns:p14="http://schemas.microsoft.com/office/powerpoint/2010/main" val="153816425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A2BB6-3FED-98C5-1213-3498314FA386}"/>
            </a:ext>
          </a:extLst>
        </p:cNvPr>
        <p:cNvGrpSpPr/>
        <p:nvPr/>
      </p:nvGrpSpPr>
      <p:grpSpPr>
        <a:xfrm>
          <a:off x="0" y="0"/>
          <a:ext cx="0" cy="0"/>
          <a:chOff x="0" y="0"/>
          <a:chExt cx="0" cy="0"/>
        </a:xfrm>
      </p:grpSpPr>
      <p:sp>
        <p:nvSpPr>
          <p:cNvPr id="4" name="1">
            <a:extLst>
              <a:ext uri="{FF2B5EF4-FFF2-40B4-BE49-F238E27FC236}">
                <a16:creationId xmlns:a16="http://schemas.microsoft.com/office/drawing/2014/main" id="{684A785D-DEA2-EB84-4DE5-C35CE66DFCEA}"/>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五、创伤救护</a:t>
            </a:r>
          </a:p>
        </p:txBody>
      </p:sp>
      <p:grpSp>
        <p:nvGrpSpPr>
          <p:cNvPr id="5" name="3">
            <a:extLst>
              <a:ext uri="{FF2B5EF4-FFF2-40B4-BE49-F238E27FC236}">
                <a16:creationId xmlns:a16="http://schemas.microsoft.com/office/drawing/2014/main" id="{5268C1FE-AA66-418C-3F7E-A033B781193D}"/>
              </a:ext>
            </a:extLst>
          </p:cNvPr>
          <p:cNvGrpSpPr/>
          <p:nvPr/>
        </p:nvGrpSpPr>
        <p:grpSpPr>
          <a:xfrm>
            <a:off x="723900" y="1629585"/>
            <a:ext cx="10572115" cy="4305935"/>
            <a:chOff x="1112" y="2325"/>
            <a:chExt cx="16649" cy="6781"/>
          </a:xfrm>
        </p:grpSpPr>
        <p:sp>
          <p:nvSpPr>
            <p:cNvPr id="6" name="直角三角形 5">
              <a:extLst>
                <a:ext uri="{FF2B5EF4-FFF2-40B4-BE49-F238E27FC236}">
                  <a16:creationId xmlns:a16="http://schemas.microsoft.com/office/drawing/2014/main" id="{9E7B9EA6-01C0-7F44-5FB9-EC84E2E1D8DA}"/>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8" name="任意多边形: 形状 7">
              <a:extLst>
                <a:ext uri="{FF2B5EF4-FFF2-40B4-BE49-F238E27FC236}">
                  <a16:creationId xmlns:a16="http://schemas.microsoft.com/office/drawing/2014/main" id="{FBB7991D-776E-0F21-2717-76D5349013F4}"/>
                </a:ext>
              </a:extLst>
            </p:cNvPr>
            <p:cNvSpPr/>
            <p:nvPr>
              <p:custDataLst>
                <p:tags r:id="rId3"/>
              </p:custDataLst>
            </p:nvPr>
          </p:nvSpPr>
          <p:spPr>
            <a:xfrm>
              <a:off x="1532" y="2572"/>
              <a:ext cx="16229" cy="653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9" name="任意多边形: 形状 17">
              <a:extLst>
                <a:ext uri="{FF2B5EF4-FFF2-40B4-BE49-F238E27FC236}">
                  <a16:creationId xmlns:a16="http://schemas.microsoft.com/office/drawing/2014/main" id="{BA21635D-BC0D-D5D7-3DB1-00FA37E80E83}"/>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包扎</a:t>
              </a:r>
            </a:p>
          </p:txBody>
        </p:sp>
        <p:sp>
          <p:nvSpPr>
            <p:cNvPr id="11" name="文本框 10">
              <a:extLst>
                <a:ext uri="{FF2B5EF4-FFF2-40B4-BE49-F238E27FC236}">
                  <a16:creationId xmlns:a16="http://schemas.microsoft.com/office/drawing/2014/main" id="{B3496563-2E8E-D0FA-0750-B623915794A8}"/>
                </a:ext>
              </a:extLst>
            </p:cNvPr>
            <p:cNvSpPr txBox="1"/>
            <p:nvPr>
              <p:custDataLst>
                <p:tags r:id="rId5"/>
              </p:custDataLst>
            </p:nvPr>
          </p:nvSpPr>
          <p:spPr>
            <a:xfrm>
              <a:off x="1904" y="3386"/>
              <a:ext cx="7937" cy="5303"/>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闭合性骨折</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闭合性骨折大多数是受到局部创伤和挤压所造成，软组织受损的比较轻，骨折端不与外界相通，一般可以在医生指导下进行手法复位、石膏固定等方法进行保守治疗。开放性骨折愈合期间应该加强局部的卫生清洁和护理，避免引起伤口感染，闭合性骨折恢复期间应该加强饮食中的营养，有助于骨折端的愈合。</a:t>
              </a:r>
            </a:p>
          </p:txBody>
        </p:sp>
      </p:grpSp>
      <p:pic>
        <p:nvPicPr>
          <p:cNvPr id="2" name="图片 1">
            <a:extLst>
              <a:ext uri="{FF2B5EF4-FFF2-40B4-BE49-F238E27FC236}">
                <a16:creationId xmlns:a16="http://schemas.microsoft.com/office/drawing/2014/main" id="{46947974-2A35-1C03-E81F-DDEADE7325FA}"/>
              </a:ext>
            </a:extLst>
          </p:cNvPr>
          <p:cNvPicPr>
            <a:picLocks noChangeAspect="1"/>
          </p:cNvPicPr>
          <p:nvPr/>
        </p:nvPicPr>
        <p:blipFill>
          <a:blip r:embed="rId7"/>
          <a:stretch>
            <a:fillRect/>
          </a:stretch>
        </p:blipFill>
        <p:spPr>
          <a:xfrm>
            <a:off x="6597889" y="2363009"/>
            <a:ext cx="4367291" cy="3307716"/>
          </a:xfrm>
          <a:prstGeom prst="rect">
            <a:avLst/>
          </a:prstGeom>
        </p:spPr>
      </p:pic>
    </p:spTree>
    <p:extLst>
      <p:ext uri="{BB962C8B-B14F-4D97-AF65-F5344CB8AC3E}">
        <p14:creationId xmlns:p14="http://schemas.microsoft.com/office/powerpoint/2010/main" val="287567369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F97A4-A639-4753-C6D0-31960172095D}"/>
            </a:ext>
          </a:extLst>
        </p:cNvPr>
        <p:cNvGrpSpPr/>
        <p:nvPr/>
      </p:nvGrpSpPr>
      <p:grpSpPr>
        <a:xfrm>
          <a:off x="0" y="0"/>
          <a:ext cx="0" cy="0"/>
          <a:chOff x="0" y="0"/>
          <a:chExt cx="0" cy="0"/>
        </a:xfrm>
      </p:grpSpPr>
      <p:sp>
        <p:nvSpPr>
          <p:cNvPr id="4" name="1">
            <a:extLst>
              <a:ext uri="{FF2B5EF4-FFF2-40B4-BE49-F238E27FC236}">
                <a16:creationId xmlns:a16="http://schemas.microsoft.com/office/drawing/2014/main" id="{2E58400D-5CC1-2AEA-4EEF-B86AED5DB8AE}"/>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五、创伤救护</a:t>
            </a:r>
          </a:p>
        </p:txBody>
      </p:sp>
      <p:grpSp>
        <p:nvGrpSpPr>
          <p:cNvPr id="5" name="3">
            <a:extLst>
              <a:ext uri="{FF2B5EF4-FFF2-40B4-BE49-F238E27FC236}">
                <a16:creationId xmlns:a16="http://schemas.microsoft.com/office/drawing/2014/main" id="{2B66FDC4-0EE1-9182-BE34-89D1A62EE2D6}"/>
              </a:ext>
            </a:extLst>
          </p:cNvPr>
          <p:cNvGrpSpPr/>
          <p:nvPr/>
        </p:nvGrpSpPr>
        <p:grpSpPr>
          <a:xfrm>
            <a:off x="723900" y="1282746"/>
            <a:ext cx="10744200" cy="5219065"/>
            <a:chOff x="1112" y="2325"/>
            <a:chExt cx="16920" cy="8219"/>
          </a:xfrm>
        </p:grpSpPr>
        <p:sp>
          <p:nvSpPr>
            <p:cNvPr id="6" name="直角三角形 5">
              <a:extLst>
                <a:ext uri="{FF2B5EF4-FFF2-40B4-BE49-F238E27FC236}">
                  <a16:creationId xmlns:a16="http://schemas.microsoft.com/office/drawing/2014/main" id="{FE3C327E-5B36-101A-33CF-C6C038E99BFE}"/>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8" name="任意多边形: 形状 7">
              <a:extLst>
                <a:ext uri="{FF2B5EF4-FFF2-40B4-BE49-F238E27FC236}">
                  <a16:creationId xmlns:a16="http://schemas.microsoft.com/office/drawing/2014/main" id="{DE0DE8E6-49B2-F7B1-7D8D-C059BB59756A}"/>
                </a:ext>
              </a:extLst>
            </p:cNvPr>
            <p:cNvSpPr/>
            <p:nvPr>
              <p:custDataLst>
                <p:tags r:id="rId3"/>
              </p:custDataLst>
            </p:nvPr>
          </p:nvSpPr>
          <p:spPr>
            <a:xfrm>
              <a:off x="1532" y="2572"/>
              <a:ext cx="16500" cy="797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9" name="任意多边形: 形状 17">
              <a:extLst>
                <a:ext uri="{FF2B5EF4-FFF2-40B4-BE49-F238E27FC236}">
                  <a16:creationId xmlns:a16="http://schemas.microsoft.com/office/drawing/2014/main" id="{DA1A3D6C-EA54-AFEE-7665-723B188E1C74}"/>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搬运</a:t>
              </a:r>
            </a:p>
          </p:txBody>
        </p:sp>
        <p:sp>
          <p:nvSpPr>
            <p:cNvPr id="11" name="文本框 10">
              <a:extLst>
                <a:ext uri="{FF2B5EF4-FFF2-40B4-BE49-F238E27FC236}">
                  <a16:creationId xmlns:a16="http://schemas.microsoft.com/office/drawing/2014/main" id="{420D1591-42D8-797E-ADDD-6E5CB2E4761A}"/>
                </a:ext>
              </a:extLst>
            </p:cNvPr>
            <p:cNvSpPr txBox="1"/>
            <p:nvPr>
              <p:custDataLst>
                <p:tags r:id="rId5"/>
              </p:custDataLst>
            </p:nvPr>
          </p:nvSpPr>
          <p:spPr>
            <a:xfrm>
              <a:off x="1904" y="3386"/>
              <a:ext cx="15708" cy="6895"/>
            </a:xfrm>
            <a:prstGeom prst="rect">
              <a:avLst/>
            </a:prstGeom>
            <a:noFill/>
          </p:spPr>
          <p:txBody>
            <a:bodyPr wrap="square" rtlCol="0" anchor="t">
              <a:spAutoFit/>
            </a:bodyPr>
            <a:lstStyle/>
            <a:p>
              <a:pPr marL="0" lvl="1" indent="457200"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搬运的目的是带领伤者脱离危险地带，减少痛苦和二次伤害。特别需要注意的是，要根据伤情选择适当的搬运方法和工具，情况不明时，切忌轻举妄动。搬运伤者有以下注意事项。</a:t>
              </a: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先急救，后搬动。</a:t>
              </a: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尽可能不摇动伤者身体。</a:t>
              </a: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随时观察伤者的呼吸、体温、出血、面色变化等情况，注意给伤者保暖。</a:t>
              </a: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在人员、器材未准备完善时，不可随意搬动伤者。</a:t>
              </a:r>
            </a:p>
            <a:p>
              <a:pPr marL="0" lvl="1" indent="457200" algn="just">
                <a:lnSpc>
                  <a:spcPct val="13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运送伤者最好乘坐救护车，途中必须保持平稳，不能颠簸。</a:t>
              </a:r>
            </a:p>
            <a:p>
              <a:pPr marL="0" lvl="1" indent="457200" algn="just">
                <a:lnSpc>
                  <a:spcPct val="13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紧急情况下常用徒手搬运法。单人搬运适用于伤势较轻的伤者，采用背、抱或扶持；双人搬运时，一人搬托双下肢，一人搬托腰部；三人搬运适用于疑有肋骨、腰椎骨折的伤者，一人托肩胛，一人托腰和臀，一人托两下肢，三人同时把伤者轻轻抬放到硬板担架上；多人搬运适用于颈椎、脊椎骨折的伤者，搬运原则是使伤者身体保持一条直线，头颈不能弯曲，伤者如躺在地上，应有专人跪在伤者头前，双手扶住伤者下颌，缓慢直线牵引，保持头颈部处于中立位。</a:t>
              </a:r>
            </a:p>
          </p:txBody>
        </p:sp>
      </p:grpSp>
    </p:spTree>
    <p:extLst>
      <p:ext uri="{BB962C8B-B14F-4D97-AF65-F5344CB8AC3E}">
        <p14:creationId xmlns:p14="http://schemas.microsoft.com/office/powerpoint/2010/main" val="288543144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1494790" y="1327828"/>
            <a:ext cx="9202420" cy="5013039"/>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理解触电事件。</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理解如何进行溺水救治。</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了解食物中毒。</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学习如何进行运动创伤的处理。</a:t>
            </a: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通过对突发事件与安全防范知识的学习，有效掌握相关安全防范知识，对健康产生积极影响。</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endParaRPr lang="en-US" altLang="zh-CN"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养成健康的生活方式，树立“安全第一”的理念与观念。</a:t>
            </a:r>
          </a:p>
        </p:txBody>
      </p:sp>
    </p:spTree>
  </p:cSld>
  <p:clrMapOvr>
    <a:masterClrMapping/>
  </p:clrMapOvr>
  <p:transition spd="slow" advTm="4000">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516D5-B28D-D793-72F0-C3A9BC1344BB}"/>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B41F3909-F9A9-6FE0-5D0F-E6B31FB416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3EF427F6-2107-F6D9-122B-01C3C6200F5F}"/>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2CF88D09-5A81-A66F-CDC6-D3342A8CE6DA}"/>
              </a:ext>
            </a:extLst>
          </p:cNvPr>
          <p:cNvGrpSpPr/>
          <p:nvPr/>
        </p:nvGrpSpPr>
        <p:grpSpPr>
          <a:xfrm>
            <a:off x="2862762" y="1067364"/>
            <a:ext cx="6466476" cy="2941820"/>
            <a:chOff x="-1207" y="3008"/>
            <a:chExt cx="13867" cy="4633"/>
          </a:xfrm>
        </p:grpSpPr>
        <p:sp>
          <p:nvSpPr>
            <p:cNvPr id="11" name="矩形 10">
              <a:extLst>
                <a:ext uri="{FF2B5EF4-FFF2-40B4-BE49-F238E27FC236}">
                  <a16:creationId xmlns:a16="http://schemas.microsoft.com/office/drawing/2014/main" id="{1B5BC973-C27C-EC0E-D715-121C2CDC79E0}"/>
                </a:ext>
              </a:extLst>
            </p:cNvPr>
            <p:cNvSpPr/>
            <p:nvPr>
              <p:custDataLst>
                <p:tags r:id="rId2"/>
              </p:custDataLst>
            </p:nvPr>
          </p:nvSpPr>
          <p:spPr>
            <a:xfrm>
              <a:off x="-1207" y="4306"/>
              <a:ext cx="13867" cy="333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动物抓伤、咬伤的应急处置</a:t>
              </a:r>
            </a:p>
          </p:txBody>
        </p:sp>
        <p:sp>
          <p:nvSpPr>
            <p:cNvPr id="12" name="矩形 11">
              <a:extLst>
                <a:ext uri="{FF2B5EF4-FFF2-40B4-BE49-F238E27FC236}">
                  <a16:creationId xmlns:a16="http://schemas.microsoft.com/office/drawing/2014/main" id="{6AED38EF-F79E-6CD7-21C8-0288128BED5B}"/>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单元三</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34392878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6AFD3-4CB2-5F49-BED6-89CFC53A9CD8}"/>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D849B73-6D86-82C4-237F-DF14AE827579}"/>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F3B91F66-9E13-3255-5DC7-F62FEC2C82D2}"/>
              </a:ext>
            </a:extLst>
          </p:cNvPr>
          <p:cNvSpPr txBox="1"/>
          <p:nvPr>
            <p:custDataLst>
              <p:tags r:id="rId1"/>
            </p:custDataLst>
          </p:nvPr>
        </p:nvSpPr>
        <p:spPr>
          <a:xfrm>
            <a:off x="1494790" y="1750050"/>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学会被猫狗咬伤后的急救处理措施。</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学习被毒蛇咬伤后的救治。</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通过对动物抓伤、咬伤的应急处置知识的学习，有效掌握与之相关的安全防范知识，对健康产生积极影响。</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养成健康的生活方式，树立“安全第一”的理念与观念。</a:t>
            </a:r>
          </a:p>
        </p:txBody>
      </p:sp>
    </p:spTree>
    <p:extLst>
      <p:ext uri="{BB962C8B-B14F-4D97-AF65-F5344CB8AC3E}">
        <p14:creationId xmlns:p14="http://schemas.microsoft.com/office/powerpoint/2010/main" val="3053047091"/>
      </p:ext>
    </p:extLst>
  </p:cSld>
  <p:clrMapOvr>
    <a:masterClrMapping/>
  </p:clrMapOvr>
  <p:transition spd="slow" advTm="4000">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4A42E-5A55-741A-1DBA-6A1DBA35E209}"/>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28A7C95-980A-8F5C-B116-B4C342053F75}"/>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89E29FC6-0BEE-8C2B-D514-F1A25884EEE1}"/>
              </a:ext>
            </a:extLst>
          </p:cNvPr>
          <p:cNvSpPr txBox="1"/>
          <p:nvPr>
            <p:custDataLst>
              <p:tags r:id="rId1"/>
            </p:custDataLst>
          </p:nvPr>
        </p:nvSpPr>
        <p:spPr>
          <a:xfrm>
            <a:off x="853965" y="1240125"/>
            <a:ext cx="10484069" cy="5078313"/>
          </a:xfrm>
          <a:prstGeom prst="rect">
            <a:avLst/>
          </a:prstGeom>
          <a:noFill/>
        </p:spPr>
        <p:txBody>
          <a:bodyPr wrap="square" rtlCol="0" anchor="t">
            <a:spAutoFit/>
          </a:bodyPr>
          <a:lstStyle/>
          <a:p>
            <a:pPr indent="457200" algn="just" fontAlgn="auto"/>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小明非常喜欢动物，经常与家中的猫咪玩耍。有一天，他用手指逗弄猫咪时，无意中被猫咪抓伤了手指。</a:t>
            </a:r>
          </a:p>
          <a:p>
            <a:pPr indent="457200" algn="just" fontAlgn="auto"/>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处理和治疗</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清洁伤口：小明应立即用温水和肥皂清洗伤口，以防止感染。轻轻揉洗伤口，去除可能残留在伤口中的细菌。</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制止出血：如果伤口有出血，应使用干净的纱布或绷带轻轻按住伤口止血。避免用手直接接触伤口。</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消毒和涂抹抗生素药膏：在清洁干燥后，可以用碘酒或酒精消毒伤口，并涂抹适量的抗生素药膏，以预防感染。</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观察伤口状况：小明应密切观察伤口的情况。如果伤口出现肿胀、发红、有脓液渗出或伤口持续流血，他应尽快就医寻求专业医生的评估和治疗。</a:t>
            </a:r>
          </a:p>
          <a:p>
            <a:pPr indent="457200" algn="just" fontAlgn="auto"/>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预防措施</a:t>
            </a: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谨慎处理动物：当与小动物互动时应保持谨慎，以避免被抓伤。避免过度刺激或激怒小动物，尤其是当它们感到不安时。</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触摸前洗手：在与动物接触之前和之后应及时洗手，以减少细菌的传播和感染的风险。</a:t>
            </a:r>
          </a:p>
          <a:p>
            <a:pPr indent="457200" algn="just" fontAlgn="auto"/>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维护猫咪卫生：定期为猫咪修剪指甲，控制其爪子的长度，从而减少意外抓伤的机会。通过适当的处理和预防措施，小明可以最大限度地降低由于小动物抓伤所引起的伤害和感染风险。然而，如果伤口较大或出现感染征兆，应立即咨询医生，进行进一步评估和治疗。</a:t>
            </a:r>
          </a:p>
        </p:txBody>
      </p:sp>
    </p:spTree>
    <p:extLst>
      <p:ext uri="{BB962C8B-B14F-4D97-AF65-F5344CB8AC3E}">
        <p14:creationId xmlns:p14="http://schemas.microsoft.com/office/powerpoint/2010/main" val="2578670261"/>
      </p:ext>
    </p:extLst>
  </p:cSld>
  <p:clrMapOvr>
    <a:masterClrMapping/>
  </p:clrMapOvr>
  <p:transition spd="slow" advTm="4000">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一、被猫狗咬伤后的急救处理措施</a:t>
            </a:r>
          </a:p>
        </p:txBody>
      </p:sp>
      <p:grpSp>
        <p:nvGrpSpPr>
          <p:cNvPr id="18" name="3"/>
          <p:cNvGrpSpPr/>
          <p:nvPr/>
        </p:nvGrpSpPr>
        <p:grpSpPr>
          <a:xfrm>
            <a:off x="716641" y="1420254"/>
            <a:ext cx="10758718" cy="4822825"/>
            <a:chOff x="1141" y="3478"/>
            <a:chExt cx="17340" cy="7595"/>
          </a:xfrm>
        </p:grpSpPr>
        <p:sp>
          <p:nvSpPr>
            <p:cNvPr id="58" name="圆角矩形 57"/>
            <p:cNvSpPr/>
            <p:nvPr>
              <p:custDataLst>
                <p:tags r:id="rId2"/>
              </p:custDataLst>
            </p:nvPr>
          </p:nvSpPr>
          <p:spPr>
            <a:xfrm>
              <a:off x="1141" y="3478"/>
              <a:ext cx="17340" cy="7595"/>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3"/>
              </p:custDataLst>
            </p:nvPr>
          </p:nvSpPr>
          <p:spPr>
            <a:xfrm>
              <a:off x="1545" y="3642"/>
              <a:ext cx="16517" cy="726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人若被普通猫狗咬伤，一般造成局部皮肉损伤，不会有生命危险。若被患狂犬病的猫狗咬伤，而且没有进行及时、有效的处理，常会引起狂犬病。而一旦狂犬病发作，死亡率几乎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。所以必须抓紧抢救和注射疫苗，不能有丝毫疏忽大意。</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对于猫狗的咬伤，大都采取下列方法急救。</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要在伤口的上、下方，距伤口</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5cm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处，用止血带或绳子、带子等紧紧勒住，并用吸奶器或拔火罐将伤口的血液尽可能吸出。如咬伤处仅有齿痕，可用三棱针刺之，令其出血，再以拔火罐拔毒。</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经上述方法处理后，用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中性肥皂水或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新洁尔灭或清水反复冲洗伤口至少半个小时。必要时应切除被咬的表浅组织。冲洗后，用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酒精或烧酒涂擦局部。伤口禁止包扎、缝合，以免毒液流不出来。</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被咬伤严重者，应在伤口周围或肌肉注射狂犬免疫血清。此外，还应到医院或防疫站注射狂犬疫苗、破伤风抗毒素及抗生素。</a:t>
              </a: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091BB-0889-83B9-EE66-02F95A9E9887}"/>
            </a:ext>
          </a:extLst>
        </p:cNvPr>
        <p:cNvGrpSpPr/>
        <p:nvPr/>
      </p:nvGrpSpPr>
      <p:grpSpPr>
        <a:xfrm>
          <a:off x="0" y="0"/>
          <a:ext cx="0" cy="0"/>
          <a:chOff x="0" y="0"/>
          <a:chExt cx="0" cy="0"/>
        </a:xfrm>
      </p:grpSpPr>
      <p:sp>
        <p:nvSpPr>
          <p:cNvPr id="6" name="1">
            <a:extLst>
              <a:ext uri="{FF2B5EF4-FFF2-40B4-BE49-F238E27FC236}">
                <a16:creationId xmlns:a16="http://schemas.microsoft.com/office/drawing/2014/main" id="{AE93B691-62E2-5ACD-615D-D2438F723198}"/>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一、被猫狗咬伤后的急救处理措施</a:t>
            </a:r>
          </a:p>
        </p:txBody>
      </p:sp>
      <p:grpSp>
        <p:nvGrpSpPr>
          <p:cNvPr id="18" name="3">
            <a:extLst>
              <a:ext uri="{FF2B5EF4-FFF2-40B4-BE49-F238E27FC236}">
                <a16:creationId xmlns:a16="http://schemas.microsoft.com/office/drawing/2014/main" id="{099E41BF-5962-06BB-7984-6648CCF56883}"/>
              </a:ext>
            </a:extLst>
          </p:cNvPr>
          <p:cNvGrpSpPr/>
          <p:nvPr/>
        </p:nvGrpSpPr>
        <p:grpSpPr>
          <a:xfrm>
            <a:off x="716641" y="1420254"/>
            <a:ext cx="10758718" cy="4822825"/>
            <a:chOff x="1141" y="3478"/>
            <a:chExt cx="17340" cy="7595"/>
          </a:xfrm>
        </p:grpSpPr>
        <p:sp>
          <p:nvSpPr>
            <p:cNvPr id="58" name="圆角矩形 57">
              <a:extLst>
                <a:ext uri="{FF2B5EF4-FFF2-40B4-BE49-F238E27FC236}">
                  <a16:creationId xmlns:a16="http://schemas.microsoft.com/office/drawing/2014/main" id="{F542651D-B49C-3B82-A338-99155BB7E3C3}"/>
                </a:ext>
              </a:extLst>
            </p:cNvPr>
            <p:cNvSpPr/>
            <p:nvPr>
              <p:custDataLst>
                <p:tags r:id="rId2"/>
              </p:custDataLst>
            </p:nvPr>
          </p:nvSpPr>
          <p:spPr>
            <a:xfrm>
              <a:off x="1141" y="3478"/>
              <a:ext cx="17340" cy="7595"/>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E613AB6F-D19A-C651-12A8-831D53D0A74F}"/>
                </a:ext>
              </a:extLst>
            </p:cNvPr>
            <p:cNvSpPr txBox="1"/>
            <p:nvPr>
              <p:custDataLst>
                <p:tags r:id="rId3"/>
              </p:custDataLst>
            </p:nvPr>
          </p:nvSpPr>
          <p:spPr>
            <a:xfrm>
              <a:off x="1545" y="3642"/>
              <a:ext cx="9608" cy="726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冲洗伤口：一是要快，分秒必争，以最快的速度把沾染在伤口上的狂犬病毒冲洗掉，因为时间一长，病毒就进入人体组织，侵犯中枢神经，置人于死地；二是要彻底，由于猫狗咬的伤口往往外口小，里面深，这就要求冲洗时尽量把伤口扩大，让其充分暴露，并用力挤压伤口周围软组织，而且冲洗的水量要大，水流要急，最好是对着自来水龙头急水冲洗；三是伤口不可包扎，除个别伤口很大，又伤及血管需要止血外，一般不上任何药物，也不要包扎，这是因为狂犬病毒是厌氧的，在缺乏氧气的情况下，狂犬病毒会大量生长；四是切忌长途跋涉赶到大医院求治，而是应立即就地彻底冲洗伤口，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24h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内注射狂犬疫苗。</a:t>
              </a:r>
            </a:p>
          </p:txBody>
        </p:sp>
      </p:grpSp>
      <p:pic>
        <p:nvPicPr>
          <p:cNvPr id="2" name="图片 1">
            <a:extLst>
              <a:ext uri="{FF2B5EF4-FFF2-40B4-BE49-F238E27FC236}">
                <a16:creationId xmlns:a16="http://schemas.microsoft.com/office/drawing/2014/main" id="{6985AC3E-0139-6D57-8B59-FDC5AE69885F}"/>
              </a:ext>
            </a:extLst>
          </p:cNvPr>
          <p:cNvPicPr>
            <a:picLocks noChangeAspect="1"/>
          </p:cNvPicPr>
          <p:nvPr/>
        </p:nvPicPr>
        <p:blipFill rotWithShape="1">
          <a:blip r:embed="rId5"/>
          <a:srcRect l="18192"/>
          <a:stretch/>
        </p:blipFill>
        <p:spPr>
          <a:xfrm>
            <a:off x="7179315" y="1596484"/>
            <a:ext cx="4045379" cy="4469730"/>
          </a:xfrm>
          <a:prstGeom prst="rect">
            <a:avLst/>
          </a:prstGeom>
        </p:spPr>
      </p:pic>
    </p:spTree>
    <p:extLst>
      <p:ext uri="{BB962C8B-B14F-4D97-AF65-F5344CB8AC3E}">
        <p14:creationId xmlns:p14="http://schemas.microsoft.com/office/powerpoint/2010/main" val="283680676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二、被毒蛇咬伤的救治</a:t>
            </a:r>
          </a:p>
        </p:txBody>
      </p:sp>
      <p:grpSp>
        <p:nvGrpSpPr>
          <p:cNvPr id="65" name="2"/>
          <p:cNvGrpSpPr/>
          <p:nvPr/>
        </p:nvGrpSpPr>
        <p:grpSpPr>
          <a:xfrm>
            <a:off x="977265" y="1965630"/>
            <a:ext cx="2967355" cy="4354830"/>
            <a:chOff x="6329" y="3681"/>
            <a:chExt cx="4673" cy="6858"/>
          </a:xfrm>
        </p:grpSpPr>
        <p:grpSp>
          <p:nvGrpSpPr>
            <p:cNvPr id="63" name="组合 62"/>
            <p:cNvGrpSpPr/>
            <p:nvPr/>
          </p:nvGrpSpPr>
          <p:grpSpPr>
            <a:xfrm>
              <a:off x="6329" y="3681"/>
              <a:ext cx="4673" cy="6858"/>
              <a:chOff x="6329" y="3681"/>
              <a:chExt cx="4673" cy="6858"/>
            </a:xfrm>
          </p:grpSpPr>
          <p:sp>
            <p:nvSpPr>
              <p:cNvPr id="58" name="圆角矩形 57"/>
              <p:cNvSpPr/>
              <p:nvPr/>
            </p:nvSpPr>
            <p:spPr>
              <a:xfrm>
                <a:off x="6329" y="4177"/>
                <a:ext cx="4673"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7087" y="3681"/>
                <a:ext cx="3188" cy="710"/>
                <a:chOff x="2365" y="3481"/>
                <a:chExt cx="3188" cy="710"/>
              </a:xfrm>
            </p:grpSpPr>
            <p:sp>
              <p:nvSpPr>
                <p:cNvPr id="61" name="圆角矩形 60"/>
                <p:cNvSpPr/>
                <p:nvPr>
                  <p:custDataLst>
                    <p:tags r:id="rId13"/>
                  </p:custDataLst>
                </p:nvPr>
              </p:nvSpPr>
              <p:spPr>
                <a:xfrm>
                  <a:off x="2365" y="3481"/>
                  <a:ext cx="3188" cy="710"/>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custDataLst>
                    <p:tags r:id="rId14"/>
                  </p:custDataLst>
                </p:nvPr>
              </p:nvSpPr>
              <p:spPr>
                <a:xfrm>
                  <a:off x="2633" y="3524"/>
                  <a:ext cx="2620" cy="58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1.</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神经中毒</a:t>
                  </a:r>
                </a:p>
              </p:txBody>
            </p:sp>
          </p:grpSp>
        </p:grpSp>
        <p:sp>
          <p:nvSpPr>
            <p:cNvPr id="64" name="文本框 63"/>
            <p:cNvSpPr txBox="1"/>
            <p:nvPr>
              <p:custDataLst>
                <p:tags r:id="rId12"/>
              </p:custDataLst>
            </p:nvPr>
          </p:nvSpPr>
          <p:spPr>
            <a:xfrm>
              <a:off x="6466" y="4504"/>
              <a:ext cx="4403" cy="5859"/>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神经中毒的伤部症状较轻，仅感麻木，无肿胀、渗液，所以常被忽视。伤后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1~3h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，全身症状出现，并迅速发展，出现头昏、头痛、嗜睡、视力模糊、声音嘶哑、说话困难、流涎、吞咽障碍、瞳孔放大，并伴有昏迷、休克等症状和体征，最后因呼吸麻痹、循环衰竭而死亡。</a:t>
              </a:r>
            </a:p>
          </p:txBody>
        </p:sp>
      </p:grpSp>
      <p:grpSp>
        <p:nvGrpSpPr>
          <p:cNvPr id="66" name="3"/>
          <p:cNvGrpSpPr/>
          <p:nvPr/>
        </p:nvGrpSpPr>
        <p:grpSpPr>
          <a:xfrm>
            <a:off x="4594860" y="1965630"/>
            <a:ext cx="2967355" cy="4354830"/>
            <a:chOff x="6681" y="3681"/>
            <a:chExt cx="4673" cy="6858"/>
          </a:xfrm>
        </p:grpSpPr>
        <p:grpSp>
          <p:nvGrpSpPr>
            <p:cNvPr id="67" name="组合 66"/>
            <p:cNvGrpSpPr/>
            <p:nvPr/>
          </p:nvGrpSpPr>
          <p:grpSpPr>
            <a:xfrm>
              <a:off x="6681" y="3681"/>
              <a:ext cx="4673" cy="6858"/>
              <a:chOff x="6681" y="3681"/>
              <a:chExt cx="4673" cy="6858"/>
            </a:xfrm>
          </p:grpSpPr>
          <p:sp>
            <p:nvSpPr>
              <p:cNvPr id="68" name="圆角矩形 67"/>
              <p:cNvSpPr/>
              <p:nvPr>
                <p:custDataLst>
                  <p:tags r:id="rId9"/>
                </p:custDataLst>
              </p:nvPr>
            </p:nvSpPr>
            <p:spPr>
              <a:xfrm>
                <a:off x="6681" y="4177"/>
                <a:ext cx="4673"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7469" y="3681"/>
                <a:ext cx="3188" cy="710"/>
                <a:chOff x="2747" y="3481"/>
                <a:chExt cx="3188" cy="710"/>
              </a:xfrm>
            </p:grpSpPr>
            <p:sp>
              <p:nvSpPr>
                <p:cNvPr id="70" name="圆角矩形 69"/>
                <p:cNvSpPr/>
                <p:nvPr>
                  <p:custDataLst>
                    <p:tags r:id="rId10"/>
                  </p:custDataLst>
                </p:nvPr>
              </p:nvSpPr>
              <p:spPr>
                <a:xfrm>
                  <a:off x="2747" y="3481"/>
                  <a:ext cx="3188" cy="710"/>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custDataLst>
                    <p:tags r:id="rId11"/>
                  </p:custDataLst>
                </p:nvPr>
              </p:nvSpPr>
              <p:spPr>
                <a:xfrm>
                  <a:off x="3013" y="3514"/>
                  <a:ext cx="2620" cy="58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2.</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血液中毒</a:t>
                  </a:r>
                </a:p>
              </p:txBody>
            </p:sp>
          </p:grpSp>
        </p:grpSp>
        <p:sp>
          <p:nvSpPr>
            <p:cNvPr id="73" name="文本框 72"/>
            <p:cNvSpPr txBox="1"/>
            <p:nvPr>
              <p:custDataLst>
                <p:tags r:id="rId8"/>
              </p:custDataLst>
            </p:nvPr>
          </p:nvSpPr>
          <p:spPr>
            <a:xfrm>
              <a:off x="6875" y="4504"/>
              <a:ext cx="4264" cy="3242"/>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血液中毒的伤部疼痛剧烈、肿胀明显，并迅速向肢体近心端蔓延，伴有出血、呕吐、咯血；严重者因循环衰竭、休克、肾功能衰竭而死亡。</a:t>
              </a:r>
            </a:p>
          </p:txBody>
        </p:sp>
      </p:grpSp>
      <p:grpSp>
        <p:nvGrpSpPr>
          <p:cNvPr id="74" name="4"/>
          <p:cNvGrpSpPr/>
          <p:nvPr/>
        </p:nvGrpSpPr>
        <p:grpSpPr>
          <a:xfrm>
            <a:off x="8247380" y="1965630"/>
            <a:ext cx="2967355" cy="4354830"/>
            <a:chOff x="7088" y="3681"/>
            <a:chExt cx="4673" cy="6858"/>
          </a:xfrm>
        </p:grpSpPr>
        <p:grpSp>
          <p:nvGrpSpPr>
            <p:cNvPr id="75" name="组合 74"/>
            <p:cNvGrpSpPr/>
            <p:nvPr/>
          </p:nvGrpSpPr>
          <p:grpSpPr>
            <a:xfrm>
              <a:off x="7088" y="3681"/>
              <a:ext cx="4673" cy="6858"/>
              <a:chOff x="7088" y="3681"/>
              <a:chExt cx="4673" cy="6858"/>
            </a:xfrm>
          </p:grpSpPr>
          <p:sp>
            <p:nvSpPr>
              <p:cNvPr id="76" name="圆角矩形 75"/>
              <p:cNvSpPr/>
              <p:nvPr>
                <p:custDataLst>
                  <p:tags r:id="rId5"/>
                </p:custDataLst>
              </p:nvPr>
            </p:nvSpPr>
            <p:spPr>
              <a:xfrm>
                <a:off x="7088" y="4177"/>
                <a:ext cx="4673"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7851" y="3681"/>
                <a:ext cx="3188" cy="710"/>
                <a:chOff x="3129" y="3481"/>
                <a:chExt cx="3188" cy="710"/>
              </a:xfrm>
            </p:grpSpPr>
            <p:sp>
              <p:nvSpPr>
                <p:cNvPr id="78" name="圆角矩形 77"/>
                <p:cNvSpPr/>
                <p:nvPr>
                  <p:custDataLst>
                    <p:tags r:id="rId6"/>
                  </p:custDataLst>
                </p:nvPr>
              </p:nvSpPr>
              <p:spPr>
                <a:xfrm>
                  <a:off x="3129" y="3481"/>
                  <a:ext cx="3188" cy="710"/>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custDataLst>
                    <p:tags r:id="rId7"/>
                  </p:custDataLst>
                </p:nvPr>
              </p:nvSpPr>
              <p:spPr>
                <a:xfrm>
                  <a:off x="3392" y="3524"/>
                  <a:ext cx="2620" cy="58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3.</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混合中毒</a:t>
                  </a:r>
                </a:p>
              </p:txBody>
            </p:sp>
          </p:grpSp>
        </p:grpSp>
        <p:sp>
          <p:nvSpPr>
            <p:cNvPr id="81" name="文本框 80"/>
            <p:cNvSpPr txBox="1"/>
            <p:nvPr>
              <p:custDataLst>
                <p:tags r:id="rId4"/>
              </p:custDataLst>
            </p:nvPr>
          </p:nvSpPr>
          <p:spPr>
            <a:xfrm>
              <a:off x="7221" y="4504"/>
              <a:ext cx="4403" cy="4812"/>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混合中毒兼有前两者的特征，但有主次之分。例如，眼镜蛇、眼镜王蛇以神经毒为主，血液毒为次；蝮蛇以血液毒为主，神经毒次之。若出现上述两种症状又未能及时抢救，伤者就会因呼吸、循环衰竭而死亡。</a:t>
              </a:r>
            </a:p>
          </p:txBody>
        </p:sp>
      </p:grpSp>
      <p:sp>
        <p:nvSpPr>
          <p:cNvPr id="2" name="圆角矩形 10">
            <a:extLst>
              <a:ext uri="{FF2B5EF4-FFF2-40B4-BE49-F238E27FC236}">
                <a16:creationId xmlns:a16="http://schemas.microsoft.com/office/drawing/2014/main" id="{4E9A7C8B-75B5-03A9-628F-14CA00345CD9}"/>
              </a:ext>
            </a:extLst>
          </p:cNvPr>
          <p:cNvSpPr/>
          <p:nvPr>
            <p:custDataLst>
              <p:tags r:id="rId2"/>
            </p:custDataLst>
          </p:nvPr>
        </p:nvSpPr>
        <p:spPr>
          <a:xfrm>
            <a:off x="592455" y="1131570"/>
            <a:ext cx="5619115" cy="551815"/>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3" name="文本框 2">
            <a:extLst>
              <a:ext uri="{FF2B5EF4-FFF2-40B4-BE49-F238E27FC236}">
                <a16:creationId xmlns:a16="http://schemas.microsoft.com/office/drawing/2014/main" id="{2B7C00A3-095E-830F-4DA8-08B3F91967F5}"/>
              </a:ext>
            </a:extLst>
          </p:cNvPr>
          <p:cNvSpPr txBox="1"/>
          <p:nvPr>
            <p:custDataLst>
              <p:tags r:id="rId3"/>
            </p:custDataLst>
          </p:nvPr>
        </p:nvSpPr>
        <p:spPr>
          <a:xfrm>
            <a:off x="685165" y="1198989"/>
            <a:ext cx="6798310" cy="430374"/>
          </a:xfrm>
          <a:prstGeom prst="rect">
            <a:avLst/>
          </a:prstGeom>
          <a:noFill/>
        </p:spPr>
        <p:txBody>
          <a:bodyPr wrap="square" rtlCol="0">
            <a:spAutoFit/>
          </a:bodyPr>
          <a:lstStyle/>
          <a:p>
            <a:pPr indent="0" algn="just" fontAlgn="auto">
              <a:lnSpc>
                <a:spcPct val="120000"/>
              </a:lnSpc>
            </a:pP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被毒蛇咬伤的中毒类型</a:t>
            </a: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BBD1D-5C98-003A-0855-DA8978A3800F}"/>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6C82B3A-3BC3-43F7-6864-98D1B04A296C}"/>
              </a:ext>
            </a:extLst>
          </p:cNvPr>
          <p:cNvGrpSpPr/>
          <p:nvPr/>
        </p:nvGrpSpPr>
        <p:grpSpPr>
          <a:xfrm>
            <a:off x="723900" y="1412637"/>
            <a:ext cx="10744200" cy="4935220"/>
            <a:chOff x="1112" y="2325"/>
            <a:chExt cx="16920" cy="7772"/>
          </a:xfrm>
        </p:grpSpPr>
        <p:sp>
          <p:nvSpPr>
            <p:cNvPr id="7" name="直角三角形 6">
              <a:extLst>
                <a:ext uri="{FF2B5EF4-FFF2-40B4-BE49-F238E27FC236}">
                  <a16:creationId xmlns:a16="http://schemas.microsoft.com/office/drawing/2014/main" id="{7FC71C14-01EB-51CD-7BA0-06FA6EE08919}"/>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6857F4C-7FE4-FD13-92C3-6FF3BD331B17}"/>
                </a:ext>
              </a:extLst>
            </p:cNvPr>
            <p:cNvSpPr/>
            <p:nvPr>
              <p:custDataLst>
                <p:tags r:id="rId3"/>
              </p:custDataLst>
            </p:nvPr>
          </p:nvSpPr>
          <p:spPr>
            <a:xfrm>
              <a:off x="1532" y="2533"/>
              <a:ext cx="16500" cy="756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6E65BB04-A2F5-E576-1D4A-42858EFE8CD6}"/>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毒蛇咬伤的急救方法</a:t>
              </a:r>
            </a:p>
          </p:txBody>
        </p:sp>
        <p:sp>
          <p:nvSpPr>
            <p:cNvPr id="2" name="文本框 1">
              <a:extLst>
                <a:ext uri="{FF2B5EF4-FFF2-40B4-BE49-F238E27FC236}">
                  <a16:creationId xmlns:a16="http://schemas.microsoft.com/office/drawing/2014/main" id="{9CBF7CD8-8DA2-7C3D-98C7-B6C6BF62E5D7}"/>
                </a:ext>
              </a:extLst>
            </p:cNvPr>
            <p:cNvSpPr txBox="1"/>
            <p:nvPr>
              <p:custDataLst>
                <p:tags r:id="rId5"/>
              </p:custDataLst>
            </p:nvPr>
          </p:nvSpPr>
          <p:spPr>
            <a:xfrm>
              <a:off x="1904" y="3379"/>
              <a:ext cx="15755"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被蛇咬伤后，最主要应明确两点：是否被毒蛇咬伤和被何种毒蛇咬伤。前者尤其重要，后者对治疗有指导意义。</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就地急救处理。被毒蛇咬伤后，不可跑动或进行其他剧烈活动，即使需要行走，也要慢慢地走；否则会造成血液循环加快，使中毒加深。毒蛇咬伤以四肢最常见，为了防止毒液进入血液引起全身中毒， 最好在伤后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便绑扎好。</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迅速用止血带或其他替代物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如布条、手帕、裤带、野草茎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等制成止血带，在距伤口</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5~10cm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的肢体近端捆扎，阻断静脉血和淋巴液回流，防止血素扩散。局部冷敷，减少活动， 止血带应每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放松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以防止肢体坏死。</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用拔火罐、吸奶器等负压吸引，吸出毒液。如无口腔破溃及牙病灶，也可用口吮吸</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吸后用清水或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1∶5000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高锰酸钾溶液漱口</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；无条件时可用火柴烧灼伤口，破坏蛇毒，然后捆扎止血带。</a:t>
              </a:r>
            </a:p>
          </p:txBody>
        </p:sp>
      </p:grpSp>
      <p:sp>
        <p:nvSpPr>
          <p:cNvPr id="4" name="1">
            <a:extLst>
              <a:ext uri="{FF2B5EF4-FFF2-40B4-BE49-F238E27FC236}">
                <a16:creationId xmlns:a16="http://schemas.microsoft.com/office/drawing/2014/main" id="{42A611DA-5D31-4F64-AA6C-4074AE116A5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二、被毒蛇咬伤的救治</a:t>
            </a:r>
          </a:p>
        </p:txBody>
      </p:sp>
    </p:spTree>
    <p:extLst>
      <p:ext uri="{BB962C8B-B14F-4D97-AF65-F5344CB8AC3E}">
        <p14:creationId xmlns:p14="http://schemas.microsoft.com/office/powerpoint/2010/main" val="202997109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0C801-3261-B65C-0B8A-00B5F6BB2535}"/>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499387F-535D-87DF-D15D-63A0F501A5AF}"/>
              </a:ext>
            </a:extLst>
          </p:cNvPr>
          <p:cNvGrpSpPr/>
          <p:nvPr/>
        </p:nvGrpSpPr>
        <p:grpSpPr>
          <a:xfrm>
            <a:off x="739140" y="1720065"/>
            <a:ext cx="10713720" cy="4286885"/>
            <a:chOff x="1112" y="2325"/>
            <a:chExt cx="16872" cy="6751"/>
          </a:xfrm>
        </p:grpSpPr>
        <p:sp>
          <p:nvSpPr>
            <p:cNvPr id="7" name="直角三角形 6">
              <a:extLst>
                <a:ext uri="{FF2B5EF4-FFF2-40B4-BE49-F238E27FC236}">
                  <a16:creationId xmlns:a16="http://schemas.microsoft.com/office/drawing/2014/main" id="{E9AD3738-FA1B-C3A3-9ACA-C94DDE209275}"/>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967F9780-F4CB-5EE1-E502-6726894302A6}"/>
                </a:ext>
              </a:extLst>
            </p:cNvPr>
            <p:cNvSpPr/>
            <p:nvPr>
              <p:custDataLst>
                <p:tags r:id="rId3"/>
              </p:custDataLst>
            </p:nvPr>
          </p:nvSpPr>
          <p:spPr>
            <a:xfrm>
              <a:off x="1484" y="2496"/>
              <a:ext cx="16500" cy="658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3DA3FEF-D716-0E75-16A4-ECDFAAF4DBB0}"/>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毒蛇咬伤的急救方法</a:t>
              </a:r>
            </a:p>
          </p:txBody>
        </p:sp>
        <p:sp>
          <p:nvSpPr>
            <p:cNvPr id="2" name="文本框 1">
              <a:extLst>
                <a:ext uri="{FF2B5EF4-FFF2-40B4-BE49-F238E27FC236}">
                  <a16:creationId xmlns:a16="http://schemas.microsoft.com/office/drawing/2014/main" id="{DD3FD259-6A88-CB84-F58B-ABB89E33F031}"/>
                </a:ext>
              </a:extLst>
            </p:cNvPr>
            <p:cNvSpPr txBox="1"/>
            <p:nvPr>
              <p:custDataLst>
                <p:tags r:id="rId5"/>
              </p:custDataLst>
            </p:nvPr>
          </p:nvSpPr>
          <p:spPr>
            <a:xfrm>
              <a:off x="1856" y="3492"/>
              <a:ext cx="15755" cy="5303"/>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冲洗。可用清水、冷开水、茶水冲洗伤口；有条件者也可用生理盐水等冲洗。</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扩创。用刀或三棱针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应先消毒</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在牙痕上以“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形切开，深约为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1cm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，肿胀部也可用粗针刺入或做小“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形切口予以排液，然后用拔火罐等负压吸引。还可由近心端向远端挤压排毒，即用双手从上向下，从外向内，由周围向伤口中心均匀推挤，使毒液从伤口中排出， 至少持续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20~30min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直至伤口局部由青紫色转为正常皮肤颜色， 伤口流出鲜红色血液为止。</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服用解毒药。南通蛇药、上海蛇药、群生蛇药、湛江蛇药等对蛇伤有较好的疗效。若在咬伤</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24h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后才服用则效果不佳。服药时遵照说明书服用。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经上述处理后，应尽快将伤者送往医院救治。</a:t>
              </a:r>
            </a:p>
          </p:txBody>
        </p:sp>
      </p:grpSp>
      <p:sp>
        <p:nvSpPr>
          <p:cNvPr id="4" name="1">
            <a:extLst>
              <a:ext uri="{FF2B5EF4-FFF2-40B4-BE49-F238E27FC236}">
                <a16:creationId xmlns:a16="http://schemas.microsoft.com/office/drawing/2014/main" id="{3CB9AAE2-262C-29EF-3F46-F9008D69A6C9}"/>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二、被毒蛇咬伤的救治</a:t>
            </a:r>
          </a:p>
        </p:txBody>
      </p:sp>
    </p:spTree>
    <p:extLst>
      <p:ext uri="{BB962C8B-B14F-4D97-AF65-F5344CB8AC3E}">
        <p14:creationId xmlns:p14="http://schemas.microsoft.com/office/powerpoint/2010/main" val="326722573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BF2C9-66A6-74F1-44E2-756050DAF61B}"/>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CBBA2E5B-0426-6190-2320-37DFED20FE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447A8955-9CC3-A2A2-0406-40DF31FE838B}"/>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1BC5F9AC-913C-E331-9832-73CBB0953DCB}"/>
              </a:ext>
            </a:extLst>
          </p:cNvPr>
          <p:cNvGrpSpPr/>
          <p:nvPr/>
        </p:nvGrpSpPr>
        <p:grpSpPr>
          <a:xfrm>
            <a:off x="2803539" y="1571861"/>
            <a:ext cx="6584922" cy="1870624"/>
            <a:chOff x="-1334" y="3008"/>
            <a:chExt cx="14121" cy="2946"/>
          </a:xfrm>
        </p:grpSpPr>
        <p:sp>
          <p:nvSpPr>
            <p:cNvPr id="11" name="矩形 10">
              <a:extLst>
                <a:ext uri="{FF2B5EF4-FFF2-40B4-BE49-F238E27FC236}">
                  <a16:creationId xmlns:a16="http://schemas.microsoft.com/office/drawing/2014/main" id="{E33AAF5F-42C4-C5BE-2A53-B07AFF39B3E0}"/>
                </a:ext>
              </a:extLst>
            </p:cNvPr>
            <p:cNvSpPr/>
            <p:nvPr>
              <p:custDataLst>
                <p:tags r:id="rId2"/>
              </p:custDataLst>
            </p:nvPr>
          </p:nvSpPr>
          <p:spPr>
            <a:xfrm>
              <a:off x="-1334" y="4277"/>
              <a:ext cx="14121"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网络安全风险防范</a:t>
              </a:r>
            </a:p>
          </p:txBody>
        </p:sp>
        <p:sp>
          <p:nvSpPr>
            <p:cNvPr id="12" name="矩形 11">
              <a:extLst>
                <a:ext uri="{FF2B5EF4-FFF2-40B4-BE49-F238E27FC236}">
                  <a16:creationId xmlns:a16="http://schemas.microsoft.com/office/drawing/2014/main" id="{6E04515C-D8C3-4757-CD07-97FCB4EF70E4}"/>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单元四</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166119294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DD127-2C88-DE59-E4E0-47C536D50D44}"/>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534F7E84-C123-4945-EFFD-7D98D9FC3A52}"/>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BD9AD815-F175-5A57-C1F9-5FB2BD3720F7}"/>
              </a:ext>
            </a:extLst>
          </p:cNvPr>
          <p:cNvSpPr txBox="1"/>
          <p:nvPr>
            <p:custDataLst>
              <p:tags r:id="rId1"/>
            </p:custDataLst>
          </p:nvPr>
        </p:nvSpPr>
        <p:spPr>
          <a:xfrm>
            <a:off x="1494790" y="1576629"/>
            <a:ext cx="9202420" cy="4469942"/>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培养学生网络安全意识。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掌握常见的网络安全风险。</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明确学生网络安全意识薄弱的原因。</a:t>
            </a: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通过对网络安全风险防范知识的学习，有效掌握相关安全防范知识，对健康产生积极影响。</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养成健康的生活方式，树立“安全第一”的理念与观念。</a:t>
            </a:r>
          </a:p>
        </p:txBody>
      </p:sp>
    </p:spTree>
    <p:extLst>
      <p:ext uri="{BB962C8B-B14F-4D97-AF65-F5344CB8AC3E}">
        <p14:creationId xmlns:p14="http://schemas.microsoft.com/office/powerpoint/2010/main" val="2002755803"/>
      </p:ext>
    </p:extLst>
  </p:cSld>
  <p:clrMapOvr>
    <a:masterClrMapping/>
  </p:clrMapOvr>
  <p:transition spd="slow" advTm="4000">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FB825-E471-00BB-38CD-7C687B6E1DC6}"/>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356C9783-C5E3-7519-50B5-15E73806759B}"/>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ECED2CA-F162-FAF3-F081-15DF59F16F3D}"/>
              </a:ext>
            </a:extLst>
          </p:cNvPr>
          <p:cNvSpPr txBox="1"/>
          <p:nvPr>
            <p:custDataLst>
              <p:tags r:id="rId1"/>
            </p:custDataLst>
          </p:nvPr>
        </p:nvSpPr>
        <p:spPr>
          <a:xfrm>
            <a:off x="592455" y="1531696"/>
            <a:ext cx="11017908" cy="4192943"/>
          </a:xfrm>
          <a:prstGeom prst="rect">
            <a:avLst/>
          </a:prstGeom>
          <a:noFill/>
        </p:spPr>
        <p:txBody>
          <a:bodyPr wrap="square" rtlCol="0" anchor="t">
            <a:spAutoFit/>
          </a:bodyPr>
          <a:lstStyle/>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一名学生在进行化学实验时，由于操作不当导致发生爆炸事故，造成化学品溅散和烧伤。事故原因是缺乏实验室安全知识和不正确的实验操作。</a:t>
            </a: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自我保健方法：学生在进行实验室实验之前应该接受充分的安全培训，并且按照实验室规定的安全操作方法进行实验。穿戴适当的实验室个人防护装备，如实验室服、手套和护目镜等。</a:t>
            </a: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本案例强调了学生应该在日常生活和学习中保持警惕，并且遵守正确的安全措施和规定，以降低发生意外事故的风险。同时，学校和教育机构应该提供安全培训和设施以确保学生的安全。</a:t>
            </a: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意外事故不仅是一个严重的社会问题，而且是一个重要的全球性公共卫生问题。意外事故可由触电、溺水、中暑、中毒、运动创伤等引起。随着社会、科技的发展，意外事故的种类也随之增加。</a:t>
            </a:r>
          </a:p>
        </p:txBody>
      </p:sp>
    </p:spTree>
    <p:extLst>
      <p:ext uri="{BB962C8B-B14F-4D97-AF65-F5344CB8AC3E}">
        <p14:creationId xmlns:p14="http://schemas.microsoft.com/office/powerpoint/2010/main" val="2016104533"/>
      </p:ext>
    </p:extLst>
  </p:cSld>
  <p:clrMapOvr>
    <a:masterClrMapping/>
  </p:clrMapOvr>
  <p:transition spd="slow" advTm="4000">
    <p:wip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C39F9-CC05-0938-B320-F91CBAC7EF72}"/>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8A4073A8-9329-9586-F33E-73B934F5D866}"/>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5E24E702-F629-0BD1-D0A9-66F118299D1E}"/>
              </a:ext>
            </a:extLst>
          </p:cNvPr>
          <p:cNvSpPr txBox="1"/>
          <p:nvPr>
            <p:custDataLst>
              <p:tags r:id="rId1"/>
            </p:custDataLst>
          </p:nvPr>
        </p:nvSpPr>
        <p:spPr>
          <a:xfrm>
            <a:off x="757219" y="1357354"/>
            <a:ext cx="10677561" cy="5029390"/>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常见的学生网络犯罪案例如下：</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网络欺凌和欺骗：学生可能在社交媒体或在线平台上进行欺凌行为，如网上羞辱、恶意传播谣言或骚扰他人。</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网络诈骗：学生可能参与钓鱼、网络诈骗或网络敲诈等活动，从他人处骗取个人信息、财务信息或财物。</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网络盗窃和黑客入侵：学生可能试图违法访问他人的电脑系统、网络账户或个人信息，窃取财物或滥用他人的身份。</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非法下载和分享：学生可能在互联网上非法下载、分享受版权保护的文件、音乐、电影或软件，侵犯知识产权。</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以上只是一些常见的学生网络犯罪案例，中职生应当了解并遵守网络使用规范和法律法规，保护自己和他人的网络安全，并避免从事任何违法活动。如果遭遇网络犯罪或涉嫌侵犯，应及时向相关机构报告和求助。</a:t>
            </a:r>
          </a:p>
        </p:txBody>
      </p:sp>
    </p:spTree>
    <p:extLst>
      <p:ext uri="{BB962C8B-B14F-4D97-AF65-F5344CB8AC3E}">
        <p14:creationId xmlns:p14="http://schemas.microsoft.com/office/powerpoint/2010/main" val="1379694975"/>
      </p:ext>
    </p:extLst>
  </p:cSld>
  <p:clrMapOvr>
    <a:masterClrMapping/>
  </p:clrMapOvr>
  <p:transition spd="slow" advTm="4000">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9B528-2B60-392E-6DF4-2ED320F22C1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DBB2A1B7-28F5-6837-7070-D949F9D79CF3}"/>
              </a:ext>
            </a:extLst>
          </p:cNvPr>
          <p:cNvGrpSpPr/>
          <p:nvPr/>
        </p:nvGrpSpPr>
        <p:grpSpPr>
          <a:xfrm>
            <a:off x="723900" y="1601823"/>
            <a:ext cx="10744200" cy="4601845"/>
            <a:chOff x="1112" y="2325"/>
            <a:chExt cx="16920" cy="7247"/>
          </a:xfrm>
        </p:grpSpPr>
        <p:sp>
          <p:nvSpPr>
            <p:cNvPr id="7" name="直角三角形 6">
              <a:extLst>
                <a:ext uri="{FF2B5EF4-FFF2-40B4-BE49-F238E27FC236}">
                  <a16:creationId xmlns:a16="http://schemas.microsoft.com/office/drawing/2014/main" id="{0EC20439-9F44-E897-C573-9416C6C4B3AE}"/>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34B4DDE9-DE8D-7065-F856-6F7DFCD6EDEF}"/>
                </a:ext>
              </a:extLst>
            </p:cNvPr>
            <p:cNvSpPr/>
            <p:nvPr>
              <p:custDataLst>
                <p:tags r:id="rId3"/>
              </p:custDataLst>
            </p:nvPr>
          </p:nvSpPr>
          <p:spPr>
            <a:xfrm>
              <a:off x="1532" y="2533"/>
              <a:ext cx="16500" cy="703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964D19C-2CA3-9370-E1B1-3DBAF0E46356}"/>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网络不安全因素比较隐蔽</a:t>
              </a:r>
            </a:p>
          </p:txBody>
        </p:sp>
        <p:sp>
          <p:nvSpPr>
            <p:cNvPr id="2" name="文本框 1">
              <a:extLst>
                <a:ext uri="{FF2B5EF4-FFF2-40B4-BE49-F238E27FC236}">
                  <a16:creationId xmlns:a16="http://schemas.microsoft.com/office/drawing/2014/main" id="{0302FD68-E187-50BB-2381-E42863873F27}"/>
                </a:ext>
              </a:extLst>
            </p:cNvPr>
            <p:cNvSpPr txBox="1"/>
            <p:nvPr>
              <p:custDataLst>
                <p:tags r:id="rId5"/>
              </p:custDataLst>
            </p:nvPr>
          </p:nvSpPr>
          <p:spPr>
            <a:xfrm>
              <a:off x="1904" y="3336"/>
              <a:ext cx="15755" cy="595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网络不安全因素的隐蔽性欺骗了中职学生。现在很多学生都有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QQ</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账号、微信账号、网银账号被盗的经历，但是也有很多中职生认为自己只是个普通学生，没有人企图对他们实施数据盗窃。因此他们认为，网络安全问题不是中职学生要注意的事情，网络犯罪分子只对高度机密且有价值的数据、银行账户等敏感信息感兴趣，对普通学生没有兴趣，因为他们没有什么有价值的信息。事实上，网络安全不仅是指网络信息安全，还包括网络设备安全和网络软件安全。由于技术原因，目前的计算机操作系统都存在安全漏洞，入侵者可以利用各种工具借助系统漏洞入侵他人计算机，或盗取他人的信息，或借用他人计算机对网络实施恶意攻击。因此，网络安全出了问题不只是个人隐私泄露，也不只是频繁地重装系统的麻烦，而是可能导致经济损失，甚至还可能使自己成为罪犯的替罪羊，陷入法律纠纷当中。</a:t>
              </a:r>
            </a:p>
          </p:txBody>
        </p:sp>
      </p:grpSp>
      <p:sp>
        <p:nvSpPr>
          <p:cNvPr id="4" name="1">
            <a:extLst>
              <a:ext uri="{FF2B5EF4-FFF2-40B4-BE49-F238E27FC236}">
                <a16:creationId xmlns:a16="http://schemas.microsoft.com/office/drawing/2014/main" id="{6331E813-E10B-DEE7-A7CB-A1DA5684662B}"/>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一、学生网络安全意识薄弱</a:t>
            </a:r>
          </a:p>
        </p:txBody>
      </p:sp>
    </p:spTree>
    <p:extLst>
      <p:ext uri="{BB962C8B-B14F-4D97-AF65-F5344CB8AC3E}">
        <p14:creationId xmlns:p14="http://schemas.microsoft.com/office/powerpoint/2010/main" val="158703855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5372F-4CB5-8A9A-B92F-98A80EC4E65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BCBF477-68DD-2CD5-350B-D5BDA7AAF23B}"/>
              </a:ext>
            </a:extLst>
          </p:cNvPr>
          <p:cNvGrpSpPr/>
          <p:nvPr/>
        </p:nvGrpSpPr>
        <p:grpSpPr>
          <a:xfrm>
            <a:off x="723900" y="1657679"/>
            <a:ext cx="10744200" cy="4404360"/>
            <a:chOff x="1112" y="2325"/>
            <a:chExt cx="16920" cy="6936"/>
          </a:xfrm>
        </p:grpSpPr>
        <p:sp>
          <p:nvSpPr>
            <p:cNvPr id="7" name="直角三角形 6">
              <a:extLst>
                <a:ext uri="{FF2B5EF4-FFF2-40B4-BE49-F238E27FC236}">
                  <a16:creationId xmlns:a16="http://schemas.microsoft.com/office/drawing/2014/main" id="{FC47F552-C030-7F14-8477-7165DE9514D9}"/>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DC7B55A-3E63-D7DC-AAFB-274D1583238A}"/>
                </a:ext>
              </a:extLst>
            </p:cNvPr>
            <p:cNvSpPr/>
            <p:nvPr>
              <p:custDataLst>
                <p:tags r:id="rId3"/>
              </p:custDataLst>
            </p:nvPr>
          </p:nvSpPr>
          <p:spPr>
            <a:xfrm>
              <a:off x="1532" y="2594"/>
              <a:ext cx="16500" cy="666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C06D81A-BF19-06B7-46A6-43719A2CF599}"/>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ea typeface="+mn-lt"/>
                  <a:cs typeface="+mn-lt"/>
                  <a:sym typeface="+mn-ea"/>
                </a:rPr>
                <a:t>(</a:t>
              </a:r>
              <a:r>
                <a:rPr lang="zh-CN" altLang="en-US" sz="2000" b="1" dirty="0">
                  <a:ea typeface="+mn-lt"/>
                  <a:cs typeface="+mn-lt"/>
                  <a:sym typeface="+mn-ea"/>
                </a:rPr>
                <a:t>二</a:t>
              </a:r>
              <a:r>
                <a:rPr lang="en-US" altLang="zh-CN" sz="2000" b="1" dirty="0">
                  <a:ea typeface="+mn-lt"/>
                  <a:cs typeface="+mn-lt"/>
                  <a:sym typeface="+mn-ea"/>
                </a:rPr>
                <a:t>)</a:t>
              </a:r>
              <a:r>
                <a:rPr lang="zh-CN" altLang="en-US" sz="2000" b="1" dirty="0">
                  <a:ea typeface="+mn-lt"/>
                  <a:cs typeface="+mn-lt"/>
                  <a:sym typeface="+mn-ea"/>
                </a:rPr>
                <a:t>学校网络安全教育的缺位</a:t>
              </a:r>
            </a:p>
          </p:txBody>
        </p:sp>
        <p:sp>
          <p:nvSpPr>
            <p:cNvPr id="2" name="文本框 1">
              <a:extLst>
                <a:ext uri="{FF2B5EF4-FFF2-40B4-BE49-F238E27FC236}">
                  <a16:creationId xmlns:a16="http://schemas.microsoft.com/office/drawing/2014/main" id="{9400B3A2-FC7D-28FD-5B89-AF389A8D398B}"/>
                </a:ext>
              </a:extLst>
            </p:cNvPr>
            <p:cNvSpPr txBox="1"/>
            <p:nvPr>
              <p:custDataLst>
                <p:tags r:id="rId5"/>
              </p:custDataLst>
            </p:nvPr>
          </p:nvSpPr>
          <p:spPr>
            <a:xfrm>
              <a:off x="1904" y="3594"/>
              <a:ext cx="15755" cy="5303"/>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学生的网络安全知识匮乏</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83.6%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中职生认为只要有防火墙、防病毒软件等网络安全工具就可以保证网络安全，却不清楚不良的上网习惯、网络安全工具的不正确使用、系统本身的漏洞等都是危害网络安全的因素。网络安全知识的匮乏使得中职学生行走在网络危险的边缘而不自知。有些学生开始意识到网络安全问题的存在，但是对网络上层出不穷的窃取和破坏行为常常发现不了，即使发现了也束手无策。</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学生的网络法律知识空白，网络道德观念模糊</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中职生对于网络安全的法律法规不太清楚，网络道德观念也比较模糊。在参与网络活动中，多数中职生既不顾他人的安全，也不注意自己的安全，一不小心就触犯了道德和法律。</a:t>
              </a:r>
            </a:p>
          </p:txBody>
        </p:sp>
      </p:grpSp>
      <p:sp>
        <p:nvSpPr>
          <p:cNvPr id="4" name="1">
            <a:extLst>
              <a:ext uri="{FF2B5EF4-FFF2-40B4-BE49-F238E27FC236}">
                <a16:creationId xmlns:a16="http://schemas.microsoft.com/office/drawing/2014/main" id="{9E3CD79E-788D-F7FC-DD2F-24BDFD09B13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一、学生网络安全意识薄弱</a:t>
            </a:r>
          </a:p>
        </p:txBody>
      </p:sp>
    </p:spTree>
    <p:extLst>
      <p:ext uri="{BB962C8B-B14F-4D97-AF65-F5344CB8AC3E}">
        <p14:creationId xmlns:p14="http://schemas.microsoft.com/office/powerpoint/2010/main" val="178313921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9961D-1742-35EC-E649-1880134364B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E7D1528D-EF57-4915-DBB6-B98BDEB7998B}"/>
              </a:ext>
            </a:extLst>
          </p:cNvPr>
          <p:cNvGrpSpPr/>
          <p:nvPr/>
        </p:nvGrpSpPr>
        <p:grpSpPr>
          <a:xfrm>
            <a:off x="706120" y="1476375"/>
            <a:ext cx="10744200" cy="4805045"/>
            <a:chOff x="1112" y="2325"/>
            <a:chExt cx="16920" cy="7567"/>
          </a:xfrm>
        </p:grpSpPr>
        <p:sp>
          <p:nvSpPr>
            <p:cNvPr id="7" name="直角三角形 6">
              <a:extLst>
                <a:ext uri="{FF2B5EF4-FFF2-40B4-BE49-F238E27FC236}">
                  <a16:creationId xmlns:a16="http://schemas.microsoft.com/office/drawing/2014/main" id="{40CFC5B2-2B5C-083A-7397-16F14ADC433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0519AF66-9CA8-6671-2C5E-72FEA24AFC36}"/>
                </a:ext>
              </a:extLst>
            </p:cNvPr>
            <p:cNvSpPr/>
            <p:nvPr>
              <p:custDataLst>
                <p:tags r:id="rId3"/>
              </p:custDataLst>
            </p:nvPr>
          </p:nvSpPr>
          <p:spPr>
            <a:xfrm>
              <a:off x="1532" y="2594"/>
              <a:ext cx="16500" cy="729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0F23D4F3-6C9B-4384-E2F0-00A5C5ED0906}"/>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学生对网络的强依赖性削弱了其网络安全意识</a:t>
              </a:r>
            </a:p>
          </p:txBody>
        </p:sp>
        <p:sp>
          <p:nvSpPr>
            <p:cNvPr id="2" name="文本框 1">
              <a:extLst>
                <a:ext uri="{FF2B5EF4-FFF2-40B4-BE49-F238E27FC236}">
                  <a16:creationId xmlns:a16="http://schemas.microsoft.com/office/drawing/2014/main" id="{A800E95B-B577-AACB-DB2C-A6EB21DF9220}"/>
                </a:ext>
              </a:extLst>
            </p:cNvPr>
            <p:cNvSpPr txBox="1"/>
            <p:nvPr>
              <p:custDataLst>
                <p:tags r:id="rId5"/>
              </p:custDataLst>
            </p:nvPr>
          </p:nvSpPr>
          <p:spPr>
            <a:xfrm>
              <a:off x="1857" y="3438"/>
              <a:ext cx="6820" cy="595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网络世界的丰富、自由、多彩、轻松深深地吸引着中职生：这里方便、快捷、廉价、丰富的娱乐方式成了很多学生的首选；这里充斥着大量的色情、暴力、迷信等有害信息，对中职生具有极大的诱惑力；这里没有师长的约束，没有复杂的人际关系。于是，他们对网络产生了很强的依赖性，他们在放任自己时，安全意识也逐渐被削弱。</a:t>
              </a:r>
            </a:p>
          </p:txBody>
        </p:sp>
      </p:grpSp>
      <p:sp>
        <p:nvSpPr>
          <p:cNvPr id="4" name="1">
            <a:extLst>
              <a:ext uri="{FF2B5EF4-FFF2-40B4-BE49-F238E27FC236}">
                <a16:creationId xmlns:a16="http://schemas.microsoft.com/office/drawing/2014/main" id="{6AA4A3B3-F53E-E5A2-5E3D-BC1443511554}"/>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一、学生网络安全意识薄弱</a:t>
            </a:r>
          </a:p>
        </p:txBody>
      </p:sp>
      <p:pic>
        <p:nvPicPr>
          <p:cNvPr id="3" name="图片 2">
            <a:extLst>
              <a:ext uri="{FF2B5EF4-FFF2-40B4-BE49-F238E27FC236}">
                <a16:creationId xmlns:a16="http://schemas.microsoft.com/office/drawing/2014/main" id="{8DEE7F30-623C-9BDD-F6A1-97E44D44239D}"/>
              </a:ext>
            </a:extLst>
          </p:cNvPr>
          <p:cNvPicPr>
            <a:picLocks noChangeAspect="1"/>
          </p:cNvPicPr>
          <p:nvPr/>
        </p:nvPicPr>
        <p:blipFill>
          <a:blip r:embed="rId7"/>
          <a:stretch>
            <a:fillRect/>
          </a:stretch>
        </p:blipFill>
        <p:spPr>
          <a:xfrm>
            <a:off x="5829306" y="2250122"/>
            <a:ext cx="5270391" cy="3715703"/>
          </a:xfrm>
          <a:prstGeom prst="rect">
            <a:avLst/>
          </a:prstGeom>
        </p:spPr>
      </p:pic>
    </p:spTree>
    <p:extLst>
      <p:ext uri="{BB962C8B-B14F-4D97-AF65-F5344CB8AC3E}">
        <p14:creationId xmlns:p14="http://schemas.microsoft.com/office/powerpoint/2010/main" val="135522605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FCAC0-E256-2020-9B4F-593EAAE70853}"/>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073A1195-DA7A-37C2-C5A3-9E3FDC2F67E7}"/>
              </a:ext>
            </a:extLst>
          </p:cNvPr>
          <p:cNvGrpSpPr/>
          <p:nvPr/>
        </p:nvGrpSpPr>
        <p:grpSpPr>
          <a:xfrm>
            <a:off x="723900" y="1349523"/>
            <a:ext cx="10744200" cy="1656080"/>
            <a:chOff x="1112" y="2325"/>
            <a:chExt cx="16920" cy="2608"/>
          </a:xfrm>
        </p:grpSpPr>
        <p:sp>
          <p:nvSpPr>
            <p:cNvPr id="7" name="直角三角形 6">
              <a:extLst>
                <a:ext uri="{FF2B5EF4-FFF2-40B4-BE49-F238E27FC236}">
                  <a16:creationId xmlns:a16="http://schemas.microsoft.com/office/drawing/2014/main" id="{1628A8B3-A5F1-7EAE-758B-95F06813B33D}"/>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C62DD7F-0DE9-54EF-34A6-DB877355EAFB}"/>
                </a:ext>
              </a:extLst>
            </p:cNvPr>
            <p:cNvSpPr/>
            <p:nvPr>
              <p:custDataLst>
                <p:tags r:id="rId7"/>
              </p:custDataLst>
            </p:nvPr>
          </p:nvSpPr>
          <p:spPr>
            <a:xfrm>
              <a:off x="1532" y="2560"/>
              <a:ext cx="16500" cy="237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447D2452-F57E-A492-A63E-74CC0DB3F7EE}"/>
                </a:ext>
              </a:extLst>
            </p:cNvPr>
            <p:cNvSpPr/>
            <p:nvPr>
              <p:custDataLst>
                <p:tags r:id="rId8"/>
              </p:custDataLst>
            </p:nvPr>
          </p:nvSpPr>
          <p:spPr>
            <a:xfrm>
              <a:off x="1112" y="2325"/>
              <a:ext cx="13061"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教学环节是培养学生网络诈骗防范意识的重要渠道</a:t>
              </a:r>
            </a:p>
          </p:txBody>
        </p:sp>
        <p:sp>
          <p:nvSpPr>
            <p:cNvPr id="2" name="文本框 1">
              <a:extLst>
                <a:ext uri="{FF2B5EF4-FFF2-40B4-BE49-F238E27FC236}">
                  <a16:creationId xmlns:a16="http://schemas.microsoft.com/office/drawing/2014/main" id="{5E5291A1-631E-3E0A-6B5F-B3F38BDA9E1A}"/>
                </a:ext>
              </a:extLst>
            </p:cNvPr>
            <p:cNvSpPr txBox="1"/>
            <p:nvPr>
              <p:custDataLst>
                <p:tags r:id="rId9"/>
              </p:custDataLst>
            </p:nvPr>
          </p:nvSpPr>
          <p:spPr>
            <a:xfrm>
              <a:off x="1803" y="3262"/>
              <a:ext cx="15958" cy="1671"/>
            </a:xfrm>
            <a:prstGeom prst="rect">
              <a:avLst/>
            </a:prstGeom>
            <a:noFill/>
          </p:spPr>
          <p:txBody>
            <a:bodyPr wrap="square" rtlCol="0" anchor="t">
              <a:spAutoFit/>
            </a:bodyPr>
            <a:lstStyle/>
            <a:p>
              <a:pPr marL="0" lvl="1" indent="457200" algn="l" fontAlgn="auto">
                <a:lnSpc>
                  <a:spcPct val="12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教师应针对当前学生的网络安全状况，结合教学内容，对他们进行安全意识的培养，防患于未然。在教学内容上选择恰当的章节教育引导学生从世界观的角度认识网络。网络诈骗形式虽然隐秘，但一样可以揭穿其犯罪本质。</a:t>
              </a:r>
            </a:p>
          </p:txBody>
        </p:sp>
      </p:grpSp>
      <p:sp>
        <p:nvSpPr>
          <p:cNvPr id="4" name="1">
            <a:extLst>
              <a:ext uri="{FF2B5EF4-FFF2-40B4-BE49-F238E27FC236}">
                <a16:creationId xmlns:a16="http://schemas.microsoft.com/office/drawing/2014/main" id="{193E53EE-5FAD-37A0-B312-28D749C7702F}"/>
              </a:ext>
            </a:extLst>
          </p:cNvPr>
          <p:cNvSpPr txBox="1"/>
          <p:nvPr>
            <p:custDataLst>
              <p:tags r:id="rId1"/>
            </p:custDataLst>
          </p:nvPr>
        </p:nvSpPr>
        <p:spPr>
          <a:xfrm>
            <a:off x="592455" y="356235"/>
            <a:ext cx="587929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二、培养学生网络安全意识对策</a:t>
            </a:r>
          </a:p>
        </p:txBody>
      </p:sp>
      <p:grpSp>
        <p:nvGrpSpPr>
          <p:cNvPr id="6" name="4">
            <a:extLst>
              <a:ext uri="{FF2B5EF4-FFF2-40B4-BE49-F238E27FC236}">
                <a16:creationId xmlns:a16="http://schemas.microsoft.com/office/drawing/2014/main" id="{07580BF9-6C94-8766-F708-AB32D6A35A3B}"/>
              </a:ext>
            </a:extLst>
          </p:cNvPr>
          <p:cNvGrpSpPr/>
          <p:nvPr/>
        </p:nvGrpSpPr>
        <p:grpSpPr>
          <a:xfrm>
            <a:off x="723900" y="3201522"/>
            <a:ext cx="10744200" cy="3136265"/>
            <a:chOff x="1312" y="5885"/>
            <a:chExt cx="16920" cy="4939"/>
          </a:xfrm>
        </p:grpSpPr>
        <p:sp>
          <p:nvSpPr>
            <p:cNvPr id="8" name="直角三角形 7">
              <a:extLst>
                <a:ext uri="{FF2B5EF4-FFF2-40B4-BE49-F238E27FC236}">
                  <a16:creationId xmlns:a16="http://schemas.microsoft.com/office/drawing/2014/main" id="{055FA0C5-0208-71AC-6D98-BBB961C505B8}"/>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36C9B8E6-961A-020A-80C0-8560BE0B778F}"/>
                </a:ext>
              </a:extLst>
            </p:cNvPr>
            <p:cNvSpPr/>
            <p:nvPr>
              <p:custDataLst>
                <p:tags r:id="rId3"/>
              </p:custDataLst>
            </p:nvPr>
          </p:nvSpPr>
          <p:spPr>
            <a:xfrm>
              <a:off x="1732" y="6119"/>
              <a:ext cx="16500" cy="470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AE66B59A-DD51-CAE8-07AB-1CB2D0789C10}"/>
                </a:ext>
              </a:extLst>
            </p:cNvPr>
            <p:cNvSpPr/>
            <p:nvPr>
              <p:custDataLst>
                <p:tags r:id="rId4"/>
              </p:custDataLst>
            </p:nvPr>
          </p:nvSpPr>
          <p:spPr>
            <a:xfrm>
              <a:off x="1312" y="5885"/>
              <a:ext cx="13061"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积极拓展课外空间，开展形式多样的网络安全教育活动</a:t>
              </a:r>
            </a:p>
          </p:txBody>
        </p:sp>
        <p:sp>
          <p:nvSpPr>
            <p:cNvPr id="11" name="文本框 10">
              <a:extLst>
                <a:ext uri="{FF2B5EF4-FFF2-40B4-BE49-F238E27FC236}">
                  <a16:creationId xmlns:a16="http://schemas.microsoft.com/office/drawing/2014/main" id="{E1F1662F-75BC-8F1E-C2D4-F5E6412AAEDD}"/>
                </a:ext>
              </a:extLst>
            </p:cNvPr>
            <p:cNvSpPr txBox="1"/>
            <p:nvPr>
              <p:custDataLst>
                <p:tags r:id="rId5"/>
              </p:custDataLst>
            </p:nvPr>
          </p:nvSpPr>
          <p:spPr>
            <a:xfrm>
              <a:off x="2057" y="6822"/>
              <a:ext cx="15904" cy="3765"/>
            </a:xfrm>
            <a:prstGeom prst="rect">
              <a:avLst/>
            </a:prstGeom>
            <a:noFill/>
          </p:spPr>
          <p:txBody>
            <a:bodyPr wrap="square" rtlCol="0" anchor="t">
              <a:spAutoFit/>
            </a:bodyPr>
            <a:lstStyle/>
            <a:p>
              <a:pPr marL="0" lvl="1" indent="457200">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开设网络安全知识专题讲座</a:t>
              </a:r>
            </a:p>
            <a:p>
              <a:pPr marL="0" lvl="1" indent="457200">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可以就课堂教学中不能深入讲解的问题或薄弱环节举办讲座，培养中职学生网络安全意识，引导学生关注网络安全问题。</a:t>
              </a:r>
            </a:p>
            <a:p>
              <a:pPr marL="0" lvl="1" indent="457200">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定期开展网络安全培训</a:t>
              </a:r>
            </a:p>
            <a:p>
              <a:pPr marL="0" lvl="1" indent="457200">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校应该定期对师生进行网络安全培训，让大家都了解网络风险，形成安全责任意识及行为习惯。在培训中，专业培训教师应指导中职生掌握并遵守学校网络使用条款，了解网络中存在的风险，知道如何进行自我保护、如何寻求帮助等方面的基本常识。</a:t>
              </a:r>
            </a:p>
          </p:txBody>
        </p:sp>
      </p:grpSp>
    </p:spTree>
    <p:extLst>
      <p:ext uri="{BB962C8B-B14F-4D97-AF65-F5344CB8AC3E}">
        <p14:creationId xmlns:p14="http://schemas.microsoft.com/office/powerpoint/2010/main" val="94211959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85FD4-7ACB-3128-2D2E-F69EF4DEADA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569952E-5102-5961-E2A7-1DE90846381C}"/>
              </a:ext>
            </a:extLst>
          </p:cNvPr>
          <p:cNvGrpSpPr/>
          <p:nvPr/>
        </p:nvGrpSpPr>
        <p:grpSpPr>
          <a:xfrm>
            <a:off x="723900" y="1688485"/>
            <a:ext cx="10744200" cy="2015490"/>
            <a:chOff x="1112" y="2325"/>
            <a:chExt cx="16920" cy="3174"/>
          </a:xfrm>
        </p:grpSpPr>
        <p:sp>
          <p:nvSpPr>
            <p:cNvPr id="7" name="直角三角形 6">
              <a:extLst>
                <a:ext uri="{FF2B5EF4-FFF2-40B4-BE49-F238E27FC236}">
                  <a16:creationId xmlns:a16="http://schemas.microsoft.com/office/drawing/2014/main" id="{A643C00F-E556-0293-D45F-64BC161592C3}"/>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3A02642D-27C7-04E7-B6D5-5EE3C43C2717}"/>
                </a:ext>
              </a:extLst>
            </p:cNvPr>
            <p:cNvSpPr/>
            <p:nvPr>
              <p:custDataLst>
                <p:tags r:id="rId7"/>
              </p:custDataLst>
            </p:nvPr>
          </p:nvSpPr>
          <p:spPr>
            <a:xfrm>
              <a:off x="1532" y="2560"/>
              <a:ext cx="16500" cy="293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EB4F906-1A34-2C2B-71C2-1746A004C8F8}"/>
                </a:ext>
              </a:extLst>
            </p:cNvPr>
            <p:cNvSpPr/>
            <p:nvPr>
              <p:custDataLst>
                <p:tags r:id="rId8"/>
              </p:custDataLst>
            </p:nvPr>
          </p:nvSpPr>
          <p:spPr>
            <a:xfrm>
              <a:off x="1112" y="2325"/>
              <a:ext cx="13061"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积极拓展课外空间，开展形式多样的网络安全教育活动</a:t>
              </a:r>
            </a:p>
          </p:txBody>
        </p:sp>
        <p:sp>
          <p:nvSpPr>
            <p:cNvPr id="2" name="文本框 1">
              <a:extLst>
                <a:ext uri="{FF2B5EF4-FFF2-40B4-BE49-F238E27FC236}">
                  <a16:creationId xmlns:a16="http://schemas.microsoft.com/office/drawing/2014/main" id="{15999DC2-BE5B-C518-D820-340C9DAB4EDE}"/>
                </a:ext>
              </a:extLst>
            </p:cNvPr>
            <p:cNvSpPr txBox="1"/>
            <p:nvPr>
              <p:custDataLst>
                <p:tags r:id="rId9"/>
              </p:custDataLst>
            </p:nvPr>
          </p:nvSpPr>
          <p:spPr>
            <a:xfrm>
              <a:off x="1803" y="3262"/>
              <a:ext cx="15958" cy="2031"/>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举办丰富多彩的活动</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通过举办网络安全知识大赛、网络安全知识调查、网络安全主题漫画比赛等，既可以丰富学生的业余生活，又可以在校园中宣传网络安全知识，强化中职生的网络安全意识。</a:t>
              </a:r>
            </a:p>
          </p:txBody>
        </p:sp>
      </p:grpSp>
      <p:sp>
        <p:nvSpPr>
          <p:cNvPr id="4" name="1">
            <a:extLst>
              <a:ext uri="{FF2B5EF4-FFF2-40B4-BE49-F238E27FC236}">
                <a16:creationId xmlns:a16="http://schemas.microsoft.com/office/drawing/2014/main" id="{7FAFE005-C4D6-F205-D030-6D21F67229CA}"/>
              </a:ext>
            </a:extLst>
          </p:cNvPr>
          <p:cNvSpPr txBox="1"/>
          <p:nvPr>
            <p:custDataLst>
              <p:tags r:id="rId1"/>
            </p:custDataLst>
          </p:nvPr>
        </p:nvSpPr>
        <p:spPr>
          <a:xfrm>
            <a:off x="592455" y="356235"/>
            <a:ext cx="587929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二、培养学生网络安全意识对策</a:t>
            </a:r>
          </a:p>
        </p:txBody>
      </p:sp>
      <p:grpSp>
        <p:nvGrpSpPr>
          <p:cNvPr id="6" name="4">
            <a:extLst>
              <a:ext uri="{FF2B5EF4-FFF2-40B4-BE49-F238E27FC236}">
                <a16:creationId xmlns:a16="http://schemas.microsoft.com/office/drawing/2014/main" id="{933C85B8-3E0C-0086-A64A-3DBD692846AF}"/>
              </a:ext>
            </a:extLst>
          </p:cNvPr>
          <p:cNvGrpSpPr/>
          <p:nvPr/>
        </p:nvGrpSpPr>
        <p:grpSpPr>
          <a:xfrm>
            <a:off x="723900" y="3942509"/>
            <a:ext cx="10744200" cy="2014855"/>
            <a:chOff x="1312" y="5885"/>
            <a:chExt cx="16920" cy="3173"/>
          </a:xfrm>
        </p:grpSpPr>
        <p:sp>
          <p:nvSpPr>
            <p:cNvPr id="8" name="直角三角形 7">
              <a:extLst>
                <a:ext uri="{FF2B5EF4-FFF2-40B4-BE49-F238E27FC236}">
                  <a16:creationId xmlns:a16="http://schemas.microsoft.com/office/drawing/2014/main" id="{602D7687-6F7A-B21E-DB7A-10C698D8FB35}"/>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B3123007-D01E-5B8D-4896-35B9C2D17702}"/>
                </a:ext>
              </a:extLst>
            </p:cNvPr>
            <p:cNvSpPr/>
            <p:nvPr>
              <p:custDataLst>
                <p:tags r:id="rId3"/>
              </p:custDataLst>
            </p:nvPr>
          </p:nvSpPr>
          <p:spPr>
            <a:xfrm>
              <a:off x="1732" y="6119"/>
              <a:ext cx="16500" cy="293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5F96D92E-D8A1-0479-2625-A6FD13114CE5}"/>
                </a:ext>
              </a:extLst>
            </p:cNvPr>
            <p:cNvSpPr/>
            <p:nvPr>
              <p:custDataLst>
                <p:tags r:id="rId4"/>
              </p:custDataLst>
            </p:nvPr>
          </p:nvSpPr>
          <p:spPr>
            <a:xfrm>
              <a:off x="1312" y="5885"/>
              <a:ext cx="13061"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成立校级的信息安全管理机构</a:t>
              </a:r>
            </a:p>
          </p:txBody>
        </p:sp>
        <p:sp>
          <p:nvSpPr>
            <p:cNvPr id="11" name="文本框 10">
              <a:extLst>
                <a:ext uri="{FF2B5EF4-FFF2-40B4-BE49-F238E27FC236}">
                  <a16:creationId xmlns:a16="http://schemas.microsoft.com/office/drawing/2014/main" id="{8FC01508-2574-78BB-E9B9-D8DDADADB6D0}"/>
                </a:ext>
              </a:extLst>
            </p:cNvPr>
            <p:cNvSpPr txBox="1"/>
            <p:nvPr>
              <p:custDataLst>
                <p:tags r:id="rId5"/>
              </p:custDataLst>
            </p:nvPr>
          </p:nvSpPr>
          <p:spPr>
            <a:xfrm>
              <a:off x="2057" y="6822"/>
              <a:ext cx="15904" cy="2031"/>
            </a:xfrm>
            <a:prstGeom prst="rect">
              <a:avLst/>
            </a:prstGeom>
            <a:noFill/>
          </p:spPr>
          <p:txBody>
            <a:bodyPr wrap="square" rtlCol="0" anchor="t">
              <a:spAutoFit/>
            </a:bodyPr>
            <a:lstStyle/>
            <a:p>
              <a:pPr marL="0" lvl="1" indent="457200">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校应成立专门的信息安全管理机构，负责校园网的日常安全与管理工作，及时了解本校学生的网络使用情况；定期发布最新的网络安全信息，让学生及时了解网络不安全因素的动态。在信息安全管理机构的指导下，使中职生养成“网络安全，人人有责”的意识。</a:t>
              </a:r>
            </a:p>
          </p:txBody>
        </p:sp>
      </p:grpSp>
    </p:spTree>
    <p:extLst>
      <p:ext uri="{BB962C8B-B14F-4D97-AF65-F5344CB8AC3E}">
        <p14:creationId xmlns:p14="http://schemas.microsoft.com/office/powerpoint/2010/main" val="81104312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22B97-1C2F-B72A-C9ED-D5D4CF0C2472}"/>
            </a:ext>
          </a:extLst>
        </p:cNvPr>
        <p:cNvGrpSpPr/>
        <p:nvPr/>
      </p:nvGrpSpPr>
      <p:grpSpPr>
        <a:xfrm>
          <a:off x="0" y="0"/>
          <a:ext cx="0" cy="0"/>
          <a:chOff x="0" y="0"/>
          <a:chExt cx="0" cy="0"/>
        </a:xfrm>
      </p:grpSpPr>
      <p:sp>
        <p:nvSpPr>
          <p:cNvPr id="6" name="1">
            <a:extLst>
              <a:ext uri="{FF2B5EF4-FFF2-40B4-BE49-F238E27FC236}">
                <a16:creationId xmlns:a16="http://schemas.microsoft.com/office/drawing/2014/main" id="{7B7F0AB8-FD57-A9D2-493B-B348807B8CED}"/>
              </a:ext>
            </a:extLst>
          </p:cNvPr>
          <p:cNvSpPr txBox="1"/>
          <p:nvPr>
            <p:custDataLst>
              <p:tags r:id="rId1"/>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三、常见的网络安全风险</a:t>
            </a:r>
          </a:p>
        </p:txBody>
      </p:sp>
      <p:grpSp>
        <p:nvGrpSpPr>
          <p:cNvPr id="65" name="2">
            <a:extLst>
              <a:ext uri="{FF2B5EF4-FFF2-40B4-BE49-F238E27FC236}">
                <a16:creationId xmlns:a16="http://schemas.microsoft.com/office/drawing/2014/main" id="{88837875-DB2E-25C5-827D-F7C8066825A1}"/>
              </a:ext>
            </a:extLst>
          </p:cNvPr>
          <p:cNvGrpSpPr/>
          <p:nvPr/>
        </p:nvGrpSpPr>
        <p:grpSpPr>
          <a:xfrm>
            <a:off x="977265" y="1642434"/>
            <a:ext cx="2967355" cy="4354830"/>
            <a:chOff x="6329" y="3681"/>
            <a:chExt cx="4673" cy="6858"/>
          </a:xfrm>
        </p:grpSpPr>
        <p:grpSp>
          <p:nvGrpSpPr>
            <p:cNvPr id="63" name="组合 62">
              <a:extLst>
                <a:ext uri="{FF2B5EF4-FFF2-40B4-BE49-F238E27FC236}">
                  <a16:creationId xmlns:a16="http://schemas.microsoft.com/office/drawing/2014/main" id="{C592E65E-6DCB-2727-BC74-DDAFA6E7728C}"/>
                </a:ext>
              </a:extLst>
            </p:cNvPr>
            <p:cNvGrpSpPr/>
            <p:nvPr/>
          </p:nvGrpSpPr>
          <p:grpSpPr>
            <a:xfrm>
              <a:off x="6329" y="3681"/>
              <a:ext cx="4673" cy="6858"/>
              <a:chOff x="6329" y="3681"/>
              <a:chExt cx="4673" cy="6858"/>
            </a:xfrm>
          </p:grpSpPr>
          <p:sp>
            <p:nvSpPr>
              <p:cNvPr id="58" name="圆角矩形 57">
                <a:extLst>
                  <a:ext uri="{FF2B5EF4-FFF2-40B4-BE49-F238E27FC236}">
                    <a16:creationId xmlns:a16="http://schemas.microsoft.com/office/drawing/2014/main" id="{9BC948E7-273B-7EA0-0E71-05516C48C595}"/>
                  </a:ext>
                </a:extLst>
              </p:cNvPr>
              <p:cNvSpPr/>
              <p:nvPr/>
            </p:nvSpPr>
            <p:spPr>
              <a:xfrm>
                <a:off x="6329" y="4177"/>
                <a:ext cx="4673"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F02BAEE7-39A7-6DE8-DDCE-00DACD444F8D}"/>
                  </a:ext>
                </a:extLst>
              </p:cNvPr>
              <p:cNvGrpSpPr/>
              <p:nvPr/>
            </p:nvGrpSpPr>
            <p:grpSpPr>
              <a:xfrm>
                <a:off x="7087" y="3681"/>
                <a:ext cx="3188" cy="710"/>
                <a:chOff x="2365" y="3481"/>
                <a:chExt cx="3188" cy="710"/>
              </a:xfrm>
            </p:grpSpPr>
            <p:sp>
              <p:nvSpPr>
                <p:cNvPr id="61" name="圆角矩形 60">
                  <a:extLst>
                    <a:ext uri="{FF2B5EF4-FFF2-40B4-BE49-F238E27FC236}">
                      <a16:creationId xmlns:a16="http://schemas.microsoft.com/office/drawing/2014/main" id="{F6D018C2-2352-662E-7497-ED6352BD5656}"/>
                    </a:ext>
                  </a:extLst>
                </p:cNvPr>
                <p:cNvSpPr/>
                <p:nvPr>
                  <p:custDataLst>
                    <p:tags r:id="rId11"/>
                  </p:custDataLst>
                </p:nvPr>
              </p:nvSpPr>
              <p:spPr>
                <a:xfrm>
                  <a:off x="2365" y="3481"/>
                  <a:ext cx="3188" cy="710"/>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6A21F863-BF0E-DE25-11FA-C115AE5EC498}"/>
                    </a:ext>
                  </a:extLst>
                </p:cNvPr>
                <p:cNvSpPr txBox="1"/>
                <p:nvPr>
                  <p:custDataLst>
                    <p:tags r:id="rId12"/>
                  </p:custDataLst>
                </p:nvPr>
              </p:nvSpPr>
              <p:spPr>
                <a:xfrm>
                  <a:off x="2633" y="3524"/>
                  <a:ext cx="2620" cy="63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网络钓鱼</a:t>
                  </a:r>
                </a:p>
              </p:txBody>
            </p:sp>
          </p:grpSp>
        </p:grpSp>
        <p:sp>
          <p:nvSpPr>
            <p:cNvPr id="64" name="文本框 63">
              <a:extLst>
                <a:ext uri="{FF2B5EF4-FFF2-40B4-BE49-F238E27FC236}">
                  <a16:creationId xmlns:a16="http://schemas.microsoft.com/office/drawing/2014/main" id="{904B10BB-6E59-8FDB-1B21-07FA0E31C237}"/>
                </a:ext>
              </a:extLst>
            </p:cNvPr>
            <p:cNvSpPr txBox="1"/>
            <p:nvPr>
              <p:custDataLst>
                <p:tags r:id="rId10"/>
              </p:custDataLst>
            </p:nvPr>
          </p:nvSpPr>
          <p:spPr>
            <a:xfrm>
              <a:off x="6466" y="4504"/>
              <a:ext cx="4403" cy="5859"/>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网络钓鱼是指不法分子通过大量发送声称来自银行或其他金融机构的欺骗性垃圾邮件或短信、即时通信信息等，引诱收信人给出敏感信息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如用户名、口令、账号或信用卡详细信息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，然后利用这些信息假冒受害者进行诈骗性金融交易，从而获得经济利益。</a:t>
              </a:r>
            </a:p>
          </p:txBody>
        </p:sp>
      </p:grpSp>
      <p:grpSp>
        <p:nvGrpSpPr>
          <p:cNvPr id="66" name="3">
            <a:extLst>
              <a:ext uri="{FF2B5EF4-FFF2-40B4-BE49-F238E27FC236}">
                <a16:creationId xmlns:a16="http://schemas.microsoft.com/office/drawing/2014/main" id="{80FD00B3-EB4A-CF93-A299-C1CF464C1259}"/>
              </a:ext>
            </a:extLst>
          </p:cNvPr>
          <p:cNvGrpSpPr/>
          <p:nvPr/>
        </p:nvGrpSpPr>
        <p:grpSpPr>
          <a:xfrm>
            <a:off x="4429125" y="1357001"/>
            <a:ext cx="3356610" cy="4775785"/>
            <a:chOff x="6420" y="3681"/>
            <a:chExt cx="5286" cy="7357"/>
          </a:xfrm>
        </p:grpSpPr>
        <p:grpSp>
          <p:nvGrpSpPr>
            <p:cNvPr id="67" name="组合 66">
              <a:extLst>
                <a:ext uri="{FF2B5EF4-FFF2-40B4-BE49-F238E27FC236}">
                  <a16:creationId xmlns:a16="http://schemas.microsoft.com/office/drawing/2014/main" id="{800E1FFB-CEF1-D867-4B27-8D8C2888B5E2}"/>
                </a:ext>
              </a:extLst>
            </p:cNvPr>
            <p:cNvGrpSpPr/>
            <p:nvPr/>
          </p:nvGrpSpPr>
          <p:grpSpPr>
            <a:xfrm>
              <a:off x="6420" y="3681"/>
              <a:ext cx="5286" cy="7357"/>
              <a:chOff x="6420" y="3681"/>
              <a:chExt cx="5286" cy="7357"/>
            </a:xfrm>
          </p:grpSpPr>
          <p:sp>
            <p:nvSpPr>
              <p:cNvPr id="68" name="圆角矩形 67">
                <a:extLst>
                  <a:ext uri="{FF2B5EF4-FFF2-40B4-BE49-F238E27FC236}">
                    <a16:creationId xmlns:a16="http://schemas.microsoft.com/office/drawing/2014/main" id="{2BDCAD67-B76B-6530-35F2-B3F6C5E20643}"/>
                  </a:ext>
                </a:extLst>
              </p:cNvPr>
              <p:cNvSpPr/>
              <p:nvPr>
                <p:custDataLst>
                  <p:tags r:id="rId7"/>
                </p:custDataLst>
              </p:nvPr>
            </p:nvSpPr>
            <p:spPr>
              <a:xfrm>
                <a:off x="6420" y="4177"/>
                <a:ext cx="5286" cy="68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C3DD4FB3-0B8F-09E7-19BC-C05C5BD7EB69}"/>
                  </a:ext>
                </a:extLst>
              </p:cNvPr>
              <p:cNvGrpSpPr/>
              <p:nvPr/>
            </p:nvGrpSpPr>
            <p:grpSpPr>
              <a:xfrm>
                <a:off x="7469" y="3681"/>
                <a:ext cx="3188" cy="710"/>
                <a:chOff x="2747" y="3481"/>
                <a:chExt cx="3188" cy="710"/>
              </a:xfrm>
            </p:grpSpPr>
            <p:sp>
              <p:nvSpPr>
                <p:cNvPr id="70" name="圆角矩形 69">
                  <a:extLst>
                    <a:ext uri="{FF2B5EF4-FFF2-40B4-BE49-F238E27FC236}">
                      <a16:creationId xmlns:a16="http://schemas.microsoft.com/office/drawing/2014/main" id="{CF4F2F12-8EB3-BC76-085A-E8CAFD3199F1}"/>
                    </a:ext>
                  </a:extLst>
                </p:cNvPr>
                <p:cNvSpPr/>
                <p:nvPr>
                  <p:custDataLst>
                    <p:tags r:id="rId8"/>
                  </p:custDataLst>
                </p:nvPr>
              </p:nvSpPr>
              <p:spPr>
                <a:xfrm>
                  <a:off x="2747" y="3481"/>
                  <a:ext cx="3188" cy="710"/>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372C5EF1-8134-AA17-990C-045825CB51E9}"/>
                    </a:ext>
                  </a:extLst>
                </p:cNvPr>
                <p:cNvSpPr txBox="1"/>
                <p:nvPr>
                  <p:custDataLst>
                    <p:tags r:id="rId9"/>
                  </p:custDataLst>
                </p:nvPr>
              </p:nvSpPr>
              <p:spPr>
                <a:xfrm>
                  <a:off x="3013" y="3514"/>
                  <a:ext cx="2620" cy="63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木马病毒</a:t>
                  </a:r>
                </a:p>
              </p:txBody>
            </p:sp>
          </p:grpSp>
        </p:grpSp>
        <p:sp>
          <p:nvSpPr>
            <p:cNvPr id="73" name="文本框 72">
              <a:extLst>
                <a:ext uri="{FF2B5EF4-FFF2-40B4-BE49-F238E27FC236}">
                  <a16:creationId xmlns:a16="http://schemas.microsoft.com/office/drawing/2014/main" id="{1CEB6902-4228-6F27-2CA9-F0838793EEA5}"/>
                </a:ext>
              </a:extLst>
            </p:cNvPr>
            <p:cNvSpPr txBox="1"/>
            <p:nvPr>
              <p:custDataLst>
                <p:tags r:id="rId6"/>
              </p:custDataLst>
            </p:nvPr>
          </p:nvSpPr>
          <p:spPr>
            <a:xfrm>
              <a:off x="6682" y="4504"/>
              <a:ext cx="4817" cy="6383"/>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木马病毒是一种基于远程控制的黑客工具，它通常会伪装成程序包、压缩文件、图片、视频等形式，通过网页、电子邮件等渠道引诱用户下载安装，如果用户打开了此类木马程序，用户的计算机或手机等电子设备便会被编写木马程序的不法分子控制，从而造成信息文件被修改或窃取、电子账户资金被盗用等危害。</a:t>
              </a:r>
            </a:p>
          </p:txBody>
        </p:sp>
      </p:grpSp>
      <p:grpSp>
        <p:nvGrpSpPr>
          <p:cNvPr id="74" name="4">
            <a:extLst>
              <a:ext uri="{FF2B5EF4-FFF2-40B4-BE49-F238E27FC236}">
                <a16:creationId xmlns:a16="http://schemas.microsoft.com/office/drawing/2014/main" id="{2BB271DA-F839-D02B-AF44-CA18B7D99031}"/>
              </a:ext>
            </a:extLst>
          </p:cNvPr>
          <p:cNvGrpSpPr/>
          <p:nvPr/>
        </p:nvGrpSpPr>
        <p:grpSpPr>
          <a:xfrm>
            <a:off x="8247380" y="1642434"/>
            <a:ext cx="2967355" cy="4354830"/>
            <a:chOff x="7088" y="3681"/>
            <a:chExt cx="4673" cy="6858"/>
          </a:xfrm>
        </p:grpSpPr>
        <p:grpSp>
          <p:nvGrpSpPr>
            <p:cNvPr id="75" name="组合 74">
              <a:extLst>
                <a:ext uri="{FF2B5EF4-FFF2-40B4-BE49-F238E27FC236}">
                  <a16:creationId xmlns:a16="http://schemas.microsoft.com/office/drawing/2014/main" id="{FFB92980-2E87-6D1A-74A7-8BD33EC0FA7E}"/>
                </a:ext>
              </a:extLst>
            </p:cNvPr>
            <p:cNvGrpSpPr/>
            <p:nvPr/>
          </p:nvGrpSpPr>
          <p:grpSpPr>
            <a:xfrm>
              <a:off x="7088" y="3681"/>
              <a:ext cx="4673" cy="6858"/>
              <a:chOff x="7088" y="3681"/>
              <a:chExt cx="4673" cy="6858"/>
            </a:xfrm>
          </p:grpSpPr>
          <p:sp>
            <p:nvSpPr>
              <p:cNvPr id="76" name="圆角矩形 75">
                <a:extLst>
                  <a:ext uri="{FF2B5EF4-FFF2-40B4-BE49-F238E27FC236}">
                    <a16:creationId xmlns:a16="http://schemas.microsoft.com/office/drawing/2014/main" id="{2F52F2CC-B630-4BC4-1828-CA347133E287}"/>
                  </a:ext>
                </a:extLst>
              </p:cNvPr>
              <p:cNvSpPr/>
              <p:nvPr>
                <p:custDataLst>
                  <p:tags r:id="rId3"/>
                </p:custDataLst>
              </p:nvPr>
            </p:nvSpPr>
            <p:spPr>
              <a:xfrm>
                <a:off x="7088" y="4177"/>
                <a:ext cx="4673"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1CD2E48B-E2BE-2C4B-090A-4F0DD28DE048}"/>
                  </a:ext>
                </a:extLst>
              </p:cNvPr>
              <p:cNvGrpSpPr/>
              <p:nvPr/>
            </p:nvGrpSpPr>
            <p:grpSpPr>
              <a:xfrm>
                <a:off x="7851" y="3681"/>
                <a:ext cx="3188" cy="710"/>
                <a:chOff x="3129" y="3481"/>
                <a:chExt cx="3188" cy="710"/>
              </a:xfrm>
            </p:grpSpPr>
            <p:sp>
              <p:nvSpPr>
                <p:cNvPr id="78" name="圆角矩形 77">
                  <a:extLst>
                    <a:ext uri="{FF2B5EF4-FFF2-40B4-BE49-F238E27FC236}">
                      <a16:creationId xmlns:a16="http://schemas.microsoft.com/office/drawing/2014/main" id="{BD174033-EDAF-8D99-4235-7E37D4808D52}"/>
                    </a:ext>
                  </a:extLst>
                </p:cNvPr>
                <p:cNvSpPr/>
                <p:nvPr>
                  <p:custDataLst>
                    <p:tags r:id="rId4"/>
                  </p:custDataLst>
                </p:nvPr>
              </p:nvSpPr>
              <p:spPr>
                <a:xfrm>
                  <a:off x="3129" y="3481"/>
                  <a:ext cx="3188" cy="710"/>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846E7A5C-4DA4-CD52-61C5-F6742F68D111}"/>
                    </a:ext>
                  </a:extLst>
                </p:cNvPr>
                <p:cNvSpPr txBox="1"/>
                <p:nvPr>
                  <p:custDataLst>
                    <p:tags r:id="rId5"/>
                  </p:custDataLst>
                </p:nvPr>
              </p:nvSpPr>
              <p:spPr>
                <a:xfrm>
                  <a:off x="3392" y="3524"/>
                  <a:ext cx="2620" cy="58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三</a:t>
                  </a: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社交陷阱</a:t>
                  </a:r>
                </a:p>
              </p:txBody>
            </p:sp>
          </p:grpSp>
        </p:grpSp>
        <p:sp>
          <p:nvSpPr>
            <p:cNvPr id="81" name="文本框 80">
              <a:extLst>
                <a:ext uri="{FF2B5EF4-FFF2-40B4-BE49-F238E27FC236}">
                  <a16:creationId xmlns:a16="http://schemas.microsoft.com/office/drawing/2014/main" id="{0526B4C9-F266-2A43-B7F3-51885B81E05D}"/>
                </a:ext>
              </a:extLst>
            </p:cNvPr>
            <p:cNvSpPr txBox="1"/>
            <p:nvPr>
              <p:custDataLst>
                <p:tags r:id="rId2"/>
              </p:custDataLst>
            </p:nvPr>
          </p:nvSpPr>
          <p:spPr>
            <a:xfrm>
              <a:off x="7221" y="4504"/>
              <a:ext cx="4403" cy="4812"/>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社交陷阱是指有些不法分子利用社会工程学手段获取持卡人个人信息，并通过一些重要信息盗用持卡人账户资金的网络诈骗方式。例如，不要轻信所谓信用卡中心打来的“以提升信用卡额度”为由的诈骗电话。</a:t>
              </a:r>
            </a:p>
          </p:txBody>
        </p:sp>
      </p:grpSp>
    </p:spTree>
    <p:extLst>
      <p:ext uri="{BB962C8B-B14F-4D97-AF65-F5344CB8AC3E}">
        <p14:creationId xmlns:p14="http://schemas.microsoft.com/office/powerpoint/2010/main" val="96342059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E64FC-D69E-9B06-E461-201AAC8D84C1}"/>
            </a:ext>
          </a:extLst>
        </p:cNvPr>
        <p:cNvGrpSpPr/>
        <p:nvPr/>
      </p:nvGrpSpPr>
      <p:grpSpPr>
        <a:xfrm>
          <a:off x="0" y="0"/>
          <a:ext cx="0" cy="0"/>
          <a:chOff x="0" y="0"/>
          <a:chExt cx="0" cy="0"/>
        </a:xfrm>
      </p:grpSpPr>
      <p:sp>
        <p:nvSpPr>
          <p:cNvPr id="6" name="1">
            <a:extLst>
              <a:ext uri="{FF2B5EF4-FFF2-40B4-BE49-F238E27FC236}">
                <a16:creationId xmlns:a16="http://schemas.microsoft.com/office/drawing/2014/main" id="{B620A2A5-D079-AC2F-C8A5-82A60934BB16}"/>
              </a:ext>
            </a:extLst>
          </p:cNvPr>
          <p:cNvSpPr txBox="1"/>
          <p:nvPr>
            <p:custDataLst>
              <p:tags r:id="rId1"/>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三、家庭因素对中职生健康的影响</a:t>
            </a:r>
          </a:p>
        </p:txBody>
      </p:sp>
      <p:grpSp>
        <p:nvGrpSpPr>
          <p:cNvPr id="65" name="2">
            <a:extLst>
              <a:ext uri="{FF2B5EF4-FFF2-40B4-BE49-F238E27FC236}">
                <a16:creationId xmlns:a16="http://schemas.microsoft.com/office/drawing/2014/main" id="{7450B0DD-79F0-A6A5-65EC-0562905C979E}"/>
              </a:ext>
            </a:extLst>
          </p:cNvPr>
          <p:cNvGrpSpPr/>
          <p:nvPr/>
        </p:nvGrpSpPr>
        <p:grpSpPr>
          <a:xfrm>
            <a:off x="1458595" y="1963883"/>
            <a:ext cx="4212590" cy="3674110"/>
            <a:chOff x="7087" y="3651"/>
            <a:chExt cx="6634" cy="5786"/>
          </a:xfrm>
        </p:grpSpPr>
        <p:grpSp>
          <p:nvGrpSpPr>
            <p:cNvPr id="63" name="组合 62">
              <a:extLst>
                <a:ext uri="{FF2B5EF4-FFF2-40B4-BE49-F238E27FC236}">
                  <a16:creationId xmlns:a16="http://schemas.microsoft.com/office/drawing/2014/main" id="{431A982D-6C1A-3B11-2089-0F40DE22FDB9}"/>
                </a:ext>
              </a:extLst>
            </p:cNvPr>
            <p:cNvGrpSpPr/>
            <p:nvPr/>
          </p:nvGrpSpPr>
          <p:grpSpPr>
            <a:xfrm>
              <a:off x="7087" y="3651"/>
              <a:ext cx="6634" cy="5786"/>
              <a:chOff x="7087" y="3651"/>
              <a:chExt cx="6634" cy="5786"/>
            </a:xfrm>
          </p:grpSpPr>
          <p:sp>
            <p:nvSpPr>
              <p:cNvPr id="58" name="圆角矩形 57">
                <a:extLst>
                  <a:ext uri="{FF2B5EF4-FFF2-40B4-BE49-F238E27FC236}">
                    <a16:creationId xmlns:a16="http://schemas.microsoft.com/office/drawing/2014/main" id="{C75BFE25-DEFD-E1B2-A830-FB85E0383401}"/>
                  </a:ext>
                </a:extLst>
              </p:cNvPr>
              <p:cNvSpPr/>
              <p:nvPr/>
            </p:nvSpPr>
            <p:spPr>
              <a:xfrm>
                <a:off x="7087" y="4177"/>
                <a:ext cx="6634" cy="526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3DE49809-DBB2-3600-5D76-7996C80E7940}"/>
                  </a:ext>
                </a:extLst>
              </p:cNvPr>
              <p:cNvGrpSpPr/>
              <p:nvPr/>
            </p:nvGrpSpPr>
            <p:grpSpPr>
              <a:xfrm>
                <a:off x="8762" y="3651"/>
                <a:ext cx="3188" cy="1052"/>
                <a:chOff x="4040" y="3451"/>
                <a:chExt cx="3188" cy="1052"/>
              </a:xfrm>
            </p:grpSpPr>
            <p:sp>
              <p:nvSpPr>
                <p:cNvPr id="61" name="圆角矩形 60">
                  <a:extLst>
                    <a:ext uri="{FF2B5EF4-FFF2-40B4-BE49-F238E27FC236}">
                      <a16:creationId xmlns:a16="http://schemas.microsoft.com/office/drawing/2014/main" id="{6103D044-4A98-F18F-E82E-06CEA1FF107C}"/>
                    </a:ext>
                  </a:extLst>
                </p:cNvPr>
                <p:cNvSpPr/>
                <p:nvPr>
                  <p:custDataLst>
                    <p:tags r:id="rId7"/>
                  </p:custDataLst>
                </p:nvPr>
              </p:nvSpPr>
              <p:spPr>
                <a:xfrm>
                  <a:off x="4040" y="3451"/>
                  <a:ext cx="3188" cy="1052"/>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698FBFF3-AC27-E4C2-165B-2611FF68FBC5}"/>
                    </a:ext>
                  </a:extLst>
                </p:cNvPr>
                <p:cNvSpPr txBox="1"/>
                <p:nvPr>
                  <p:custDataLst>
                    <p:tags r:id="rId8"/>
                  </p:custDataLst>
                </p:nvPr>
              </p:nvSpPr>
              <p:spPr>
                <a:xfrm>
                  <a:off x="4324" y="3720"/>
                  <a:ext cx="2620" cy="63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伪基站</a:t>
                  </a:r>
                </a:p>
              </p:txBody>
            </p:sp>
          </p:grpSp>
        </p:grpSp>
        <p:sp>
          <p:nvSpPr>
            <p:cNvPr id="64" name="文本框 63">
              <a:extLst>
                <a:ext uri="{FF2B5EF4-FFF2-40B4-BE49-F238E27FC236}">
                  <a16:creationId xmlns:a16="http://schemas.microsoft.com/office/drawing/2014/main" id="{4BBB4022-4231-8108-6E8C-00216BE3BE38}"/>
                </a:ext>
              </a:extLst>
            </p:cNvPr>
            <p:cNvSpPr txBox="1"/>
            <p:nvPr>
              <p:custDataLst>
                <p:tags r:id="rId6"/>
              </p:custDataLst>
            </p:nvPr>
          </p:nvSpPr>
          <p:spPr>
            <a:xfrm>
              <a:off x="7210" y="5018"/>
              <a:ext cx="6299" cy="3994"/>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伪基站一般由主机和笔记本电脑组成，不法分子通过伪基站能搜取设备周围一定范围内的手机卡信息，并通过伪装成运营商的基站，冒充任意手机号码强行向用户发送诈骗、广告推销等短信。</a:t>
              </a:r>
            </a:p>
          </p:txBody>
        </p:sp>
      </p:grpSp>
      <p:grpSp>
        <p:nvGrpSpPr>
          <p:cNvPr id="74" name="4">
            <a:extLst>
              <a:ext uri="{FF2B5EF4-FFF2-40B4-BE49-F238E27FC236}">
                <a16:creationId xmlns:a16="http://schemas.microsoft.com/office/drawing/2014/main" id="{EB4EAE8A-1C31-3E3C-8D0A-645299D7A5E2}"/>
              </a:ext>
            </a:extLst>
          </p:cNvPr>
          <p:cNvGrpSpPr/>
          <p:nvPr/>
        </p:nvGrpSpPr>
        <p:grpSpPr>
          <a:xfrm>
            <a:off x="6520815" y="1976580"/>
            <a:ext cx="4212590" cy="3655060"/>
            <a:chOff x="4369" y="3661"/>
            <a:chExt cx="6634" cy="5756"/>
          </a:xfrm>
        </p:grpSpPr>
        <p:grpSp>
          <p:nvGrpSpPr>
            <p:cNvPr id="75" name="组合 74">
              <a:extLst>
                <a:ext uri="{FF2B5EF4-FFF2-40B4-BE49-F238E27FC236}">
                  <a16:creationId xmlns:a16="http://schemas.microsoft.com/office/drawing/2014/main" id="{2FDC0331-A3F3-B050-2AA8-3E54A2E5E4DE}"/>
                </a:ext>
              </a:extLst>
            </p:cNvPr>
            <p:cNvGrpSpPr/>
            <p:nvPr/>
          </p:nvGrpSpPr>
          <p:grpSpPr>
            <a:xfrm>
              <a:off x="4369" y="3661"/>
              <a:ext cx="6634" cy="5756"/>
              <a:chOff x="4369" y="3661"/>
              <a:chExt cx="6634" cy="5756"/>
            </a:xfrm>
          </p:grpSpPr>
          <p:sp>
            <p:nvSpPr>
              <p:cNvPr id="76" name="圆角矩形 75">
                <a:extLst>
                  <a:ext uri="{FF2B5EF4-FFF2-40B4-BE49-F238E27FC236}">
                    <a16:creationId xmlns:a16="http://schemas.microsoft.com/office/drawing/2014/main" id="{F7F8383E-5C60-9D6D-1FE4-FC1055D06945}"/>
                  </a:ext>
                </a:extLst>
              </p:cNvPr>
              <p:cNvSpPr/>
              <p:nvPr>
                <p:custDataLst>
                  <p:tags r:id="rId3"/>
                </p:custDataLst>
              </p:nvPr>
            </p:nvSpPr>
            <p:spPr>
              <a:xfrm>
                <a:off x="4369" y="4177"/>
                <a:ext cx="6634" cy="524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08A82517-3511-D308-C036-3D32103C359F}"/>
                  </a:ext>
                </a:extLst>
              </p:cNvPr>
              <p:cNvGrpSpPr/>
              <p:nvPr/>
            </p:nvGrpSpPr>
            <p:grpSpPr>
              <a:xfrm>
                <a:off x="6140" y="3661"/>
                <a:ext cx="3188" cy="1149"/>
                <a:chOff x="1418" y="3461"/>
                <a:chExt cx="3188" cy="1149"/>
              </a:xfrm>
            </p:grpSpPr>
            <p:sp>
              <p:nvSpPr>
                <p:cNvPr id="78" name="圆角矩形 77">
                  <a:extLst>
                    <a:ext uri="{FF2B5EF4-FFF2-40B4-BE49-F238E27FC236}">
                      <a16:creationId xmlns:a16="http://schemas.microsoft.com/office/drawing/2014/main" id="{61ECB5D0-A720-3B23-D699-76B0059433F6}"/>
                    </a:ext>
                  </a:extLst>
                </p:cNvPr>
                <p:cNvSpPr/>
                <p:nvPr>
                  <p:custDataLst>
                    <p:tags r:id="rId4"/>
                  </p:custDataLst>
                </p:nvPr>
              </p:nvSpPr>
              <p:spPr>
                <a:xfrm>
                  <a:off x="1418" y="3461"/>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01BC1B7E-E3E5-1882-5CBD-22A2047F5AD3}"/>
                    </a:ext>
                  </a:extLst>
                </p:cNvPr>
                <p:cNvSpPr txBox="1"/>
                <p:nvPr>
                  <p:custDataLst>
                    <p:tags r:id="rId5"/>
                  </p:custDataLst>
                </p:nvPr>
              </p:nvSpPr>
              <p:spPr>
                <a:xfrm>
                  <a:off x="1665" y="3720"/>
                  <a:ext cx="2693" cy="63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五</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信息泄露</a:t>
                  </a:r>
                </a:p>
              </p:txBody>
            </p:sp>
          </p:grpSp>
        </p:grpSp>
        <p:sp>
          <p:nvSpPr>
            <p:cNvPr id="81" name="文本框 80">
              <a:extLst>
                <a:ext uri="{FF2B5EF4-FFF2-40B4-BE49-F238E27FC236}">
                  <a16:creationId xmlns:a16="http://schemas.microsoft.com/office/drawing/2014/main" id="{3BB8846C-40AF-82E9-C20E-80EAF62EFDCD}"/>
                </a:ext>
              </a:extLst>
            </p:cNvPr>
            <p:cNvSpPr txBox="1"/>
            <p:nvPr>
              <p:custDataLst>
                <p:tags r:id="rId2"/>
              </p:custDataLst>
            </p:nvPr>
          </p:nvSpPr>
          <p:spPr>
            <a:xfrm>
              <a:off x="4590" y="5078"/>
              <a:ext cx="6242" cy="3340"/>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目前，某些中小网站的信息防护功能较弱，容易遭到黑客攻击，不少注册用户的用户名和密码便因此泄露，而如果用户给支付账户设置了相同的用户名和密码，则极易被盗用。</a:t>
              </a:r>
            </a:p>
          </p:txBody>
        </p:sp>
      </p:grpSp>
    </p:spTree>
    <p:extLst>
      <p:ext uri="{BB962C8B-B14F-4D97-AF65-F5344CB8AC3E}">
        <p14:creationId xmlns:p14="http://schemas.microsoft.com/office/powerpoint/2010/main" val="216608499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strips(downLeft)">
                                      <p:cBhvr>
                                        <p:cTn id="1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1F7FB-57D9-CBEE-3412-D6BDF3F9DF6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45C7BF1-7E22-4D01-5DD6-3D3A9E20827F}"/>
              </a:ext>
            </a:extLst>
          </p:cNvPr>
          <p:cNvGrpSpPr/>
          <p:nvPr/>
        </p:nvGrpSpPr>
        <p:grpSpPr>
          <a:xfrm>
            <a:off x="706120" y="1476375"/>
            <a:ext cx="10744200" cy="4580255"/>
            <a:chOff x="1112" y="2325"/>
            <a:chExt cx="16920" cy="7213"/>
          </a:xfrm>
        </p:grpSpPr>
        <p:sp>
          <p:nvSpPr>
            <p:cNvPr id="7" name="直角三角形 6">
              <a:extLst>
                <a:ext uri="{FF2B5EF4-FFF2-40B4-BE49-F238E27FC236}">
                  <a16:creationId xmlns:a16="http://schemas.microsoft.com/office/drawing/2014/main" id="{0696A413-3622-5782-4DE9-2BDBA19F4121}"/>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9F833797-306D-697C-16A6-AED2066C0518}"/>
                </a:ext>
              </a:extLst>
            </p:cNvPr>
            <p:cNvSpPr/>
            <p:nvPr>
              <p:custDataLst>
                <p:tags r:id="rId3"/>
              </p:custDataLst>
            </p:nvPr>
          </p:nvSpPr>
          <p:spPr>
            <a:xfrm>
              <a:off x="1532" y="2594"/>
              <a:ext cx="16500" cy="694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6200801-AAC6-113C-45D7-E0F73C68A1B0}"/>
                </a:ext>
              </a:extLst>
            </p:cNvPr>
            <p:cNvSpPr/>
            <p:nvPr>
              <p:custDataLst>
                <p:tags r:id="rId4"/>
              </p:custDataLst>
            </p:nvPr>
          </p:nvSpPr>
          <p:spPr>
            <a:xfrm>
              <a:off x="1112" y="2325"/>
              <a:ext cx="910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网络借贷</a:t>
              </a:r>
            </a:p>
          </p:txBody>
        </p:sp>
        <p:sp>
          <p:nvSpPr>
            <p:cNvPr id="2" name="文本框 1">
              <a:extLst>
                <a:ext uri="{FF2B5EF4-FFF2-40B4-BE49-F238E27FC236}">
                  <a16:creationId xmlns:a16="http://schemas.microsoft.com/office/drawing/2014/main" id="{4849902D-76D6-BAAD-76DD-60DE51C2EF38}"/>
                </a:ext>
              </a:extLst>
            </p:cNvPr>
            <p:cNvSpPr txBox="1"/>
            <p:nvPr>
              <p:custDataLst>
                <p:tags r:id="rId5"/>
              </p:custDataLst>
            </p:nvPr>
          </p:nvSpPr>
          <p:spPr>
            <a:xfrm>
              <a:off x="1946" y="3421"/>
              <a:ext cx="15671" cy="5957"/>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校园贷的主要类型</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专门针对学生的分期购物消费平台。</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用于学生助学和创业的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P2P</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贷款平台。</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传统电商平台提供的嵌套在购物消费中的校园信贷服务。</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非法校园贷的种类</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高息贷或高利贷。一旦染上高息贷或高利贷，容易引发各类危害。</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良校园贷。不良校园贷主要是指采取虚假宣传、降低贷款门槛、隐瞒实际资费标准、不文明催收手段等不合规手段诱导学生过度消费或给学生提供恶意贷款的平台，学生一旦开始使用，将极易引发过度借贷和负债。不良校园贷多以零首付、低门槛、放款快等特点进行虚假宣传。</a:t>
              </a:r>
            </a:p>
          </p:txBody>
        </p:sp>
      </p:grpSp>
      <p:sp>
        <p:nvSpPr>
          <p:cNvPr id="4" name="1">
            <a:extLst>
              <a:ext uri="{FF2B5EF4-FFF2-40B4-BE49-F238E27FC236}">
                <a16:creationId xmlns:a16="http://schemas.microsoft.com/office/drawing/2014/main" id="{82511469-1E73-39F2-76C6-B9BF5C390A47}"/>
              </a:ext>
            </a:extLst>
          </p:cNvPr>
          <p:cNvSpPr txBox="1"/>
          <p:nvPr>
            <p:custDataLst>
              <p:tags r:id="rId1"/>
            </p:custDataLst>
          </p:nvPr>
        </p:nvSpPr>
        <p:spPr>
          <a:xfrm>
            <a:off x="592455" y="356235"/>
            <a:ext cx="633649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三、家庭因素对中职生健康的影响</a:t>
            </a:r>
          </a:p>
        </p:txBody>
      </p:sp>
    </p:spTree>
    <p:extLst>
      <p:ext uri="{BB962C8B-B14F-4D97-AF65-F5344CB8AC3E}">
        <p14:creationId xmlns:p14="http://schemas.microsoft.com/office/powerpoint/2010/main" val="259852689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38263-B3DB-62F3-9040-F2EFC8482F1D}"/>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3A50FF5-C287-7CD9-9B56-F3F91D8979BF}"/>
              </a:ext>
            </a:extLst>
          </p:cNvPr>
          <p:cNvGrpSpPr/>
          <p:nvPr/>
        </p:nvGrpSpPr>
        <p:grpSpPr>
          <a:xfrm>
            <a:off x="706120" y="1476375"/>
            <a:ext cx="10744200" cy="4894580"/>
            <a:chOff x="1112" y="2325"/>
            <a:chExt cx="16920" cy="7708"/>
          </a:xfrm>
        </p:grpSpPr>
        <p:sp>
          <p:nvSpPr>
            <p:cNvPr id="7" name="直角三角形 6">
              <a:extLst>
                <a:ext uri="{FF2B5EF4-FFF2-40B4-BE49-F238E27FC236}">
                  <a16:creationId xmlns:a16="http://schemas.microsoft.com/office/drawing/2014/main" id="{084B5F41-32FC-C39D-25CD-9DBD678B15E5}"/>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21E296E-A8C2-EA9F-0EAD-677416D92839}"/>
                </a:ext>
              </a:extLst>
            </p:cNvPr>
            <p:cNvSpPr/>
            <p:nvPr>
              <p:custDataLst>
                <p:tags r:id="rId3"/>
              </p:custDataLst>
            </p:nvPr>
          </p:nvSpPr>
          <p:spPr>
            <a:xfrm>
              <a:off x="1532" y="2594"/>
              <a:ext cx="16500" cy="743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8B10645-E8BD-D42D-68A6-341EF4660CD4}"/>
                </a:ext>
              </a:extLst>
            </p:cNvPr>
            <p:cNvSpPr/>
            <p:nvPr>
              <p:custDataLst>
                <p:tags r:id="rId4"/>
              </p:custDataLst>
            </p:nvPr>
          </p:nvSpPr>
          <p:spPr>
            <a:xfrm>
              <a:off x="1112" y="2325"/>
              <a:ext cx="910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网络借贷</a:t>
              </a:r>
            </a:p>
          </p:txBody>
        </p:sp>
        <p:sp>
          <p:nvSpPr>
            <p:cNvPr id="2" name="文本框 1">
              <a:extLst>
                <a:ext uri="{FF2B5EF4-FFF2-40B4-BE49-F238E27FC236}">
                  <a16:creationId xmlns:a16="http://schemas.microsoft.com/office/drawing/2014/main" id="{D9B6DB2D-FF41-7454-4159-E0D8F7505A94}"/>
                </a:ext>
              </a:extLst>
            </p:cNvPr>
            <p:cNvSpPr txBox="1"/>
            <p:nvPr>
              <p:custDataLst>
                <p:tags r:id="rId5"/>
              </p:custDataLst>
            </p:nvPr>
          </p:nvSpPr>
          <p:spPr>
            <a:xfrm>
              <a:off x="1946" y="3296"/>
              <a:ext cx="15722"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销式诈骗贷。传销式诈骗贷主要是指不法分子借助校园贷款平台招募中职学生作为校园代理，并要求发展学生下线进行逐级敛财。判断传销的三个原则为：是否需要上交会费，是否存在诱导发展下线的行为，是否进行逐级提成 </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多头借贷。多头借贷主要指从多个校园贷平台进行贷款。在还款压力下，借款者从多个校园贷平台进行贷款，最终导致巨额借款。</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套路贷。套路贷主要指不法贷款平台或个人采用设套方式诱导中职学生贷款，并迫使学生陷入还款泥潭，其中包括培训贷、裸条贷等常见类型。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校园贷安全提示</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自觉树立正确消费观，抵制过度消费或超前消费；加强金融信贷法律知识学习，提高个人金融风险防范能力。</a:t>
              </a:r>
            </a:p>
          </p:txBody>
        </p:sp>
      </p:grpSp>
      <p:sp>
        <p:nvSpPr>
          <p:cNvPr id="4" name="1">
            <a:extLst>
              <a:ext uri="{FF2B5EF4-FFF2-40B4-BE49-F238E27FC236}">
                <a16:creationId xmlns:a16="http://schemas.microsoft.com/office/drawing/2014/main" id="{98C3E283-5096-C98C-D6A3-9C70FAFF94D7}"/>
              </a:ext>
            </a:extLst>
          </p:cNvPr>
          <p:cNvSpPr txBox="1"/>
          <p:nvPr>
            <p:custDataLst>
              <p:tags r:id="rId1"/>
            </p:custDataLst>
          </p:nvPr>
        </p:nvSpPr>
        <p:spPr>
          <a:xfrm>
            <a:off x="592455" y="356235"/>
            <a:ext cx="633649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三、家庭因素对中职生健康的影响</a:t>
            </a:r>
          </a:p>
        </p:txBody>
      </p:sp>
    </p:spTree>
    <p:extLst>
      <p:ext uri="{BB962C8B-B14F-4D97-AF65-F5344CB8AC3E}">
        <p14:creationId xmlns:p14="http://schemas.microsoft.com/office/powerpoint/2010/main" val="84337437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92419-40D6-E777-6A5F-C87B43957162}"/>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09B54AE-087B-54CE-C082-6AA9D73BBBCF}"/>
              </a:ext>
            </a:extLst>
          </p:cNvPr>
          <p:cNvGrpSpPr/>
          <p:nvPr/>
        </p:nvGrpSpPr>
        <p:grpSpPr>
          <a:xfrm>
            <a:off x="723900" y="1316985"/>
            <a:ext cx="10744200" cy="4804410"/>
            <a:chOff x="1112" y="2325"/>
            <a:chExt cx="16920" cy="7566"/>
          </a:xfrm>
        </p:grpSpPr>
        <p:sp>
          <p:nvSpPr>
            <p:cNvPr id="7" name="直角三角形 6">
              <a:extLst>
                <a:ext uri="{FF2B5EF4-FFF2-40B4-BE49-F238E27FC236}">
                  <a16:creationId xmlns:a16="http://schemas.microsoft.com/office/drawing/2014/main" id="{217F23C0-BE9E-8D26-9E00-386FC226606D}"/>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A83CB70D-E9C4-9CED-6500-CD654478E315}"/>
                </a:ext>
              </a:extLst>
            </p:cNvPr>
            <p:cNvSpPr/>
            <p:nvPr>
              <p:custDataLst>
                <p:tags r:id="rId3"/>
              </p:custDataLst>
            </p:nvPr>
          </p:nvSpPr>
          <p:spPr>
            <a:xfrm>
              <a:off x="1532" y="2572"/>
              <a:ext cx="16500" cy="731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B95AE20-7303-6E56-F135-FA449888F814}"/>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脱离电源</a:t>
              </a:r>
            </a:p>
          </p:txBody>
        </p:sp>
        <p:sp>
          <p:nvSpPr>
            <p:cNvPr id="2" name="文本框 1">
              <a:extLst>
                <a:ext uri="{FF2B5EF4-FFF2-40B4-BE49-F238E27FC236}">
                  <a16:creationId xmlns:a16="http://schemas.microsoft.com/office/drawing/2014/main" id="{C503483D-BF41-D76F-B067-01A3D505B6A2}"/>
                </a:ext>
              </a:extLst>
            </p:cNvPr>
            <p:cNvSpPr txBox="1"/>
            <p:nvPr>
              <p:custDataLst>
                <p:tags r:id="rId5"/>
              </p:custDataLst>
            </p:nvPr>
          </p:nvSpPr>
          <p:spPr>
            <a:xfrm>
              <a:off x="1857" y="3543"/>
              <a:ext cx="9305" cy="5957"/>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如果触电者本人还有知觉，应努力跃起，离开地面。这是因为手脚脱离了带电的导体和地面后，流经人体的电流由于失去导电的线路，就可以自行摆脱危险。</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抢救者应立即关闭电源开关或拔掉电源插头，若一时拉不开电源开关，应用带绝缘皮的钳子、刀斧等将电线截断。</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如果触电者是由于被漏电电线或被刮断、割断的电线击倒，抢救者可用木棍、竹竿或带木柄的铁器将电线挑开，或手戴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绝缘橡皮手套站在木板上将触电者拖开</a:t>
              </a:r>
            </a:p>
          </p:txBody>
        </p:sp>
      </p:grpSp>
      <p:sp>
        <p:nvSpPr>
          <p:cNvPr id="4" name="1">
            <a:extLst>
              <a:ext uri="{FF2B5EF4-FFF2-40B4-BE49-F238E27FC236}">
                <a16:creationId xmlns:a16="http://schemas.microsoft.com/office/drawing/2014/main" id="{72390AEF-4F39-CD1E-9C5D-EE265106C8C9}"/>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一、触电</a:t>
            </a:r>
          </a:p>
        </p:txBody>
      </p:sp>
      <p:pic>
        <p:nvPicPr>
          <p:cNvPr id="6" name="图片 5">
            <a:extLst>
              <a:ext uri="{FF2B5EF4-FFF2-40B4-BE49-F238E27FC236}">
                <a16:creationId xmlns:a16="http://schemas.microsoft.com/office/drawing/2014/main" id="{3F4BE09B-1BFF-4782-CD84-2F4ECBD39585}"/>
              </a:ext>
            </a:extLst>
          </p:cNvPr>
          <p:cNvPicPr>
            <a:picLocks noChangeAspect="1"/>
          </p:cNvPicPr>
          <p:nvPr/>
        </p:nvPicPr>
        <p:blipFill>
          <a:blip r:embed="rId7"/>
          <a:stretch>
            <a:fillRect/>
          </a:stretch>
        </p:blipFill>
        <p:spPr>
          <a:xfrm>
            <a:off x="7314714" y="3044466"/>
            <a:ext cx="3886686" cy="2828644"/>
          </a:xfrm>
          <a:prstGeom prst="rect">
            <a:avLst/>
          </a:prstGeom>
        </p:spPr>
      </p:pic>
    </p:spTree>
    <p:extLst>
      <p:ext uri="{BB962C8B-B14F-4D97-AF65-F5344CB8AC3E}">
        <p14:creationId xmlns:p14="http://schemas.microsoft.com/office/powerpoint/2010/main" val="183158436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CC62B-FCCE-7030-4E1B-147D3138558B}"/>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AAD3BFDF-A868-8432-AB53-02F713DBB4E4}"/>
              </a:ext>
            </a:extLst>
          </p:cNvPr>
          <p:cNvGrpSpPr/>
          <p:nvPr/>
        </p:nvGrpSpPr>
        <p:grpSpPr>
          <a:xfrm>
            <a:off x="706120" y="1476375"/>
            <a:ext cx="10744200" cy="4774565"/>
            <a:chOff x="1112" y="2325"/>
            <a:chExt cx="16920" cy="7519"/>
          </a:xfrm>
        </p:grpSpPr>
        <p:sp>
          <p:nvSpPr>
            <p:cNvPr id="7" name="直角三角形 6">
              <a:extLst>
                <a:ext uri="{FF2B5EF4-FFF2-40B4-BE49-F238E27FC236}">
                  <a16:creationId xmlns:a16="http://schemas.microsoft.com/office/drawing/2014/main" id="{AF84D427-8A2C-0DCB-0DF8-1E65087072CB}"/>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920831B4-97F4-5E71-D85C-B3C963714A70}"/>
                </a:ext>
              </a:extLst>
            </p:cNvPr>
            <p:cNvSpPr/>
            <p:nvPr>
              <p:custDataLst>
                <p:tags r:id="rId3"/>
              </p:custDataLst>
            </p:nvPr>
          </p:nvSpPr>
          <p:spPr>
            <a:xfrm>
              <a:off x="1532" y="2594"/>
              <a:ext cx="16500" cy="725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1EFC1069-9968-CBF4-CD48-0029194CB857}"/>
                </a:ext>
              </a:extLst>
            </p:cNvPr>
            <p:cNvSpPr/>
            <p:nvPr>
              <p:custDataLst>
                <p:tags r:id="rId4"/>
              </p:custDataLst>
            </p:nvPr>
          </p:nvSpPr>
          <p:spPr>
            <a:xfrm>
              <a:off x="1112" y="2325"/>
              <a:ext cx="910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网络借贷</a:t>
              </a:r>
            </a:p>
          </p:txBody>
        </p:sp>
        <p:sp>
          <p:nvSpPr>
            <p:cNvPr id="2" name="文本框 1">
              <a:extLst>
                <a:ext uri="{FF2B5EF4-FFF2-40B4-BE49-F238E27FC236}">
                  <a16:creationId xmlns:a16="http://schemas.microsoft.com/office/drawing/2014/main" id="{F865983A-4389-3EED-4A00-0AFC7A967B56}"/>
                </a:ext>
              </a:extLst>
            </p:cNvPr>
            <p:cNvSpPr txBox="1"/>
            <p:nvPr>
              <p:custDataLst>
                <p:tags r:id="rId5"/>
              </p:custDataLst>
            </p:nvPr>
          </p:nvSpPr>
          <p:spPr>
            <a:xfrm>
              <a:off x="1946" y="3421"/>
              <a:ext cx="15722" cy="5957"/>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参与或使用校园贷极易引发高利贷、过度借贷、诈骗贷、套路贷等严重危害，建议不要轻易参与或使用校园借贷平台贷款。</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确定需要通过校园贷平台进行贷款时，要详细了解利率、还款期限等信息，制订合理的还款计划，并与网贷平台签订正规合同，切忌使用不良校园贷平台。</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增强自我安全保护意识，谨慎使用个人信息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身份证号、银行卡号等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，不随意泄露个人信息，提防个人信息被他人冒用或从事其他不法借贷行为，谨防上当受骗。</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参与来历不明“校园贷兼职”，避免部分借贷平台不法分子以冒充“熟人””“同学”等进行说服而加入校园贷推广或代理行列。当遇到此类情况时，要保持理性并提高警惕，切忌为了短期利益而耽误学业甚至触犯法律。</a:t>
              </a:r>
            </a:p>
          </p:txBody>
        </p:sp>
      </p:grpSp>
      <p:sp>
        <p:nvSpPr>
          <p:cNvPr id="4" name="1">
            <a:extLst>
              <a:ext uri="{FF2B5EF4-FFF2-40B4-BE49-F238E27FC236}">
                <a16:creationId xmlns:a16="http://schemas.microsoft.com/office/drawing/2014/main" id="{5327EF3A-920E-8F64-8E24-75BE82481A93}"/>
              </a:ext>
            </a:extLst>
          </p:cNvPr>
          <p:cNvSpPr txBox="1"/>
          <p:nvPr>
            <p:custDataLst>
              <p:tags r:id="rId1"/>
            </p:custDataLst>
          </p:nvPr>
        </p:nvSpPr>
        <p:spPr>
          <a:xfrm>
            <a:off x="592455" y="356235"/>
            <a:ext cx="633649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三、家庭因素对中职生健康的影响</a:t>
            </a:r>
          </a:p>
        </p:txBody>
      </p:sp>
    </p:spTree>
    <p:extLst>
      <p:ext uri="{BB962C8B-B14F-4D97-AF65-F5344CB8AC3E}">
        <p14:creationId xmlns:p14="http://schemas.microsoft.com/office/powerpoint/2010/main" val="392074193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5B718-941C-90D5-DBC1-1135A08CB049}"/>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98EB2BB-9CEA-7B0B-DBB9-53E25736C3D3}"/>
              </a:ext>
            </a:extLst>
          </p:cNvPr>
          <p:cNvGrpSpPr/>
          <p:nvPr/>
        </p:nvGrpSpPr>
        <p:grpSpPr>
          <a:xfrm>
            <a:off x="852170" y="1476375"/>
            <a:ext cx="10356850" cy="4585335"/>
            <a:chOff x="1112" y="2325"/>
            <a:chExt cx="16310" cy="7221"/>
          </a:xfrm>
        </p:grpSpPr>
        <p:sp>
          <p:nvSpPr>
            <p:cNvPr id="7" name="直角三角形 6">
              <a:extLst>
                <a:ext uri="{FF2B5EF4-FFF2-40B4-BE49-F238E27FC236}">
                  <a16:creationId xmlns:a16="http://schemas.microsoft.com/office/drawing/2014/main" id="{E27B3A43-479F-741E-84C1-975F2717314E}"/>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9FBF12F-A6D4-25F2-F275-1A2087EFF591}"/>
                </a:ext>
              </a:extLst>
            </p:cNvPr>
            <p:cNvSpPr/>
            <p:nvPr>
              <p:custDataLst>
                <p:tags r:id="rId3"/>
              </p:custDataLst>
            </p:nvPr>
          </p:nvSpPr>
          <p:spPr>
            <a:xfrm>
              <a:off x="1532" y="2594"/>
              <a:ext cx="15890" cy="695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85F17522-167E-9859-025F-ABB80AD535DE}"/>
                </a:ext>
              </a:extLst>
            </p:cNvPr>
            <p:cNvSpPr/>
            <p:nvPr>
              <p:custDataLst>
                <p:tags r:id="rId4"/>
              </p:custDataLst>
            </p:nvPr>
          </p:nvSpPr>
          <p:spPr>
            <a:xfrm>
              <a:off x="1112" y="2325"/>
              <a:ext cx="910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网络借贷</a:t>
              </a:r>
            </a:p>
          </p:txBody>
        </p:sp>
        <p:sp>
          <p:nvSpPr>
            <p:cNvPr id="2" name="文本框 1">
              <a:extLst>
                <a:ext uri="{FF2B5EF4-FFF2-40B4-BE49-F238E27FC236}">
                  <a16:creationId xmlns:a16="http://schemas.microsoft.com/office/drawing/2014/main" id="{A41C66E3-2889-2274-B70F-2758A3555A67}"/>
                </a:ext>
              </a:extLst>
            </p:cNvPr>
            <p:cNvSpPr txBox="1"/>
            <p:nvPr>
              <p:custDataLst>
                <p:tags r:id="rId5"/>
              </p:custDataLst>
            </p:nvPr>
          </p:nvSpPr>
          <p:spPr>
            <a:xfrm>
              <a:off x="1952" y="3856"/>
              <a:ext cx="6408" cy="5303"/>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若有临时性资金需求，可通过补助、勤工俭学等正规渠道合理解决，不应轻易相信短信、小广告等发送或发布的贷款信息，防止陷入借贷风险。</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一旦遇到还款压力或遭遇暴力催债等借贷问题，应及时向学校、家人寻求帮助，必要时向保卫处或警方进行报警，切勿采取冒险或极端的解决方法。</a:t>
              </a:r>
            </a:p>
          </p:txBody>
        </p:sp>
      </p:grpSp>
      <p:sp>
        <p:nvSpPr>
          <p:cNvPr id="4" name="1">
            <a:extLst>
              <a:ext uri="{FF2B5EF4-FFF2-40B4-BE49-F238E27FC236}">
                <a16:creationId xmlns:a16="http://schemas.microsoft.com/office/drawing/2014/main" id="{4FDDCE9C-C2F8-4D16-3B37-B7E3DF06AD0D}"/>
              </a:ext>
            </a:extLst>
          </p:cNvPr>
          <p:cNvSpPr txBox="1"/>
          <p:nvPr>
            <p:custDataLst>
              <p:tags r:id="rId1"/>
            </p:custDataLst>
          </p:nvPr>
        </p:nvSpPr>
        <p:spPr>
          <a:xfrm>
            <a:off x="592455" y="356235"/>
            <a:ext cx="633649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三、家庭因素对中职生健康的影响</a:t>
            </a:r>
          </a:p>
        </p:txBody>
      </p:sp>
      <p:pic>
        <p:nvPicPr>
          <p:cNvPr id="3" name="图片 2">
            <a:extLst>
              <a:ext uri="{FF2B5EF4-FFF2-40B4-BE49-F238E27FC236}">
                <a16:creationId xmlns:a16="http://schemas.microsoft.com/office/drawing/2014/main" id="{54E47D15-7C76-F47E-EDB5-137F5B99696C}"/>
              </a:ext>
            </a:extLst>
          </p:cNvPr>
          <p:cNvPicPr>
            <a:picLocks noChangeAspect="1"/>
          </p:cNvPicPr>
          <p:nvPr/>
        </p:nvPicPr>
        <p:blipFill>
          <a:blip r:embed="rId7"/>
          <a:stretch>
            <a:fillRect/>
          </a:stretch>
        </p:blipFill>
        <p:spPr>
          <a:xfrm>
            <a:off x="5721066" y="2184400"/>
            <a:ext cx="5188234" cy="3631764"/>
          </a:xfrm>
          <a:prstGeom prst="rect">
            <a:avLst/>
          </a:prstGeom>
        </p:spPr>
      </p:pic>
    </p:spTree>
    <p:extLst>
      <p:ext uri="{BB962C8B-B14F-4D97-AF65-F5344CB8AC3E}">
        <p14:creationId xmlns:p14="http://schemas.microsoft.com/office/powerpoint/2010/main" val="155714248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1CA61-1160-854E-D703-2AC36FABD085}"/>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5364AC3E-423C-C1A0-8165-D8C813E30A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7DD99D64-3FA8-31F7-8130-1D31395DC9D0}"/>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9E2F3729-40CF-DD3D-EE2C-0EF0210A305A}"/>
              </a:ext>
            </a:extLst>
          </p:cNvPr>
          <p:cNvGrpSpPr/>
          <p:nvPr/>
        </p:nvGrpSpPr>
        <p:grpSpPr>
          <a:xfrm>
            <a:off x="2015223" y="1217137"/>
            <a:ext cx="8161554" cy="2908802"/>
            <a:chOff x="-3024" y="3008"/>
            <a:chExt cx="17502" cy="4581"/>
          </a:xfrm>
        </p:grpSpPr>
        <p:sp>
          <p:nvSpPr>
            <p:cNvPr id="11" name="矩形 10">
              <a:extLst>
                <a:ext uri="{FF2B5EF4-FFF2-40B4-BE49-F238E27FC236}">
                  <a16:creationId xmlns:a16="http://schemas.microsoft.com/office/drawing/2014/main" id="{E26695A3-1694-91EF-04C3-9FB43CE10027}"/>
                </a:ext>
              </a:extLst>
            </p:cNvPr>
            <p:cNvSpPr/>
            <p:nvPr>
              <p:custDataLst>
                <p:tags r:id="rId2"/>
              </p:custDataLst>
            </p:nvPr>
          </p:nvSpPr>
          <p:spPr>
            <a:xfrm>
              <a:off x="-3024" y="4254"/>
              <a:ext cx="17502" cy="333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实验室、实习实训场所的安全与防护</a:t>
              </a:r>
            </a:p>
          </p:txBody>
        </p:sp>
        <p:sp>
          <p:nvSpPr>
            <p:cNvPr id="12" name="矩形 11">
              <a:extLst>
                <a:ext uri="{FF2B5EF4-FFF2-40B4-BE49-F238E27FC236}">
                  <a16:creationId xmlns:a16="http://schemas.microsoft.com/office/drawing/2014/main" id="{39BD57B2-58FA-758F-3689-71362EDE3AB3}"/>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单元五</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44531036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D2F63-3BAE-A82E-C778-D54486F08908}"/>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42E0A8A1-319F-E6CC-C032-5D74DF9FF939}"/>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AC848B90-8DD3-ED60-F625-B8BC7A90F8E5}"/>
              </a:ext>
            </a:extLst>
          </p:cNvPr>
          <p:cNvSpPr txBox="1"/>
          <p:nvPr>
            <p:custDataLst>
              <p:tags r:id="rId1"/>
            </p:custDataLst>
          </p:nvPr>
        </p:nvSpPr>
        <p:spPr>
          <a:xfrm>
            <a:off x="1494790" y="1576629"/>
            <a:ext cx="9327008" cy="4469942"/>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学会实验室的安全与防护知识。</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掌握实习实训场所的安全与防护知识。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通过对实验室、实习实训场所安全与防护知识的学习，有效掌握相关安全防范知识，对健康产生积极影响。</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养成健康的生活方式，树立“安全第一”的理念与观念。</a:t>
            </a:r>
          </a:p>
        </p:txBody>
      </p:sp>
    </p:spTree>
    <p:extLst>
      <p:ext uri="{BB962C8B-B14F-4D97-AF65-F5344CB8AC3E}">
        <p14:creationId xmlns:p14="http://schemas.microsoft.com/office/powerpoint/2010/main" val="658392432"/>
      </p:ext>
    </p:extLst>
  </p:cSld>
  <p:clrMapOvr>
    <a:masterClrMapping/>
  </p:clrMapOvr>
  <p:transition spd="slow" advTm="4000">
    <p:wip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F2243-E0DB-43AE-E020-FEFEEEAC27E1}"/>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1843F81B-736A-2AD3-26CC-D049DB1122ED}"/>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BE8DFD4E-2288-9291-01AD-A24CB660B1D7}"/>
              </a:ext>
            </a:extLst>
          </p:cNvPr>
          <p:cNvSpPr txBox="1"/>
          <p:nvPr>
            <p:custDataLst>
              <p:tags r:id="rId1"/>
            </p:custDataLst>
          </p:nvPr>
        </p:nvSpPr>
        <p:spPr>
          <a:xfrm>
            <a:off x="1005816" y="1338192"/>
            <a:ext cx="10180367" cy="4613892"/>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小明是一名中职学生，在一家医院进行实习。在他实习期间由于意外摔倒导致手腕骨折。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处理和解决方法</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立即就医：当事故发生时，小明应该立即寻求医疗救助，并接受专业医生的诊断和治疗。</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报告事故：小明应立即向实习指导老师或相关负责人报告事故，以便他们采取适当的行动。</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接受治疗：根据医生的诊断，小明需要暂时休假并接受治疗。小明应与实习指导老师协商安排，以便能够及时回到实习岗位。</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学习经验和安全意识：这次意外事故可以成为一次学习经验，提醒小明和其他实习生关注安全问题。实习机构应加强安全培训和防护措施，以预防类似事故的再次发生。</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每名实习生都应该意识到安全意识和行为的重要性，并及时报告和处理任何实习期间发生的事故。加强安全培训和注意个人安全能够减少潜在的伤害风险，并确保实习生能够全面发展和获得宝贵的实习经验。</a:t>
            </a:r>
          </a:p>
        </p:txBody>
      </p:sp>
    </p:spTree>
    <p:extLst>
      <p:ext uri="{BB962C8B-B14F-4D97-AF65-F5344CB8AC3E}">
        <p14:creationId xmlns:p14="http://schemas.microsoft.com/office/powerpoint/2010/main" val="2749194176"/>
      </p:ext>
    </p:extLst>
  </p:cSld>
  <p:clrMapOvr>
    <a:masterClrMapping/>
  </p:clrMapOvr>
  <p:transition spd="slow" advTm="4000">
    <p:wip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BE79A-FF11-47EC-D933-38DB1682899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00814E93-DDD1-3BAD-A3D5-CC62A3149FDF}"/>
              </a:ext>
            </a:extLst>
          </p:cNvPr>
          <p:cNvGrpSpPr/>
          <p:nvPr/>
        </p:nvGrpSpPr>
        <p:grpSpPr>
          <a:xfrm>
            <a:off x="723900" y="1610598"/>
            <a:ext cx="10744200" cy="4664075"/>
            <a:chOff x="1112" y="2325"/>
            <a:chExt cx="16920" cy="7345"/>
          </a:xfrm>
        </p:grpSpPr>
        <p:sp>
          <p:nvSpPr>
            <p:cNvPr id="7" name="直角三角形 6">
              <a:extLst>
                <a:ext uri="{FF2B5EF4-FFF2-40B4-BE49-F238E27FC236}">
                  <a16:creationId xmlns:a16="http://schemas.microsoft.com/office/drawing/2014/main" id="{6AE8EC20-7258-5205-3BB1-132832F0A59F}"/>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4EC969C3-574A-B475-1DE6-B1ADA86BF1B8}"/>
                </a:ext>
              </a:extLst>
            </p:cNvPr>
            <p:cNvSpPr/>
            <p:nvPr>
              <p:custDataLst>
                <p:tags r:id="rId3"/>
              </p:custDataLst>
            </p:nvPr>
          </p:nvSpPr>
          <p:spPr>
            <a:xfrm>
              <a:off x="1532" y="2644"/>
              <a:ext cx="16500" cy="702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3DFD6B9-C238-4C13-A466-8FF38A6D6E24}"/>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防护为主，消除隐患</a:t>
              </a:r>
            </a:p>
          </p:txBody>
        </p:sp>
        <p:sp>
          <p:nvSpPr>
            <p:cNvPr id="2" name="文本框 1">
              <a:extLst>
                <a:ext uri="{FF2B5EF4-FFF2-40B4-BE49-F238E27FC236}">
                  <a16:creationId xmlns:a16="http://schemas.microsoft.com/office/drawing/2014/main" id="{37D314F6-339F-4731-AD47-D3F99CB5320C}"/>
                </a:ext>
              </a:extLst>
            </p:cNvPr>
            <p:cNvSpPr txBox="1"/>
            <p:nvPr>
              <p:custDataLst>
                <p:tags r:id="rId5"/>
              </p:custDataLst>
            </p:nvPr>
          </p:nvSpPr>
          <p:spPr>
            <a:xfrm>
              <a:off x="1857" y="3438"/>
              <a:ext cx="10031" cy="595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实验室管理过程中时时、处处、事事都要把安全放在首位。以预防为主，要管理好实验室管理过程中的各个环节，做好预防工作，将事故的隐患消除在过程进行之前。实验室要配齐安全用品，要加强在实验过程中的安全教育，使参与实验的师生提高警惕。准备实验时要准备防护及保险措施，实验装置要牢固，放稳妥；实验时要严格遵守操作规程，学生实验必须在教师指导下进行，在化学实验中严禁学生随意混合化学药品，以免发生意外，并仔细查看不安全因素，消除隐患。实验教师要学习和掌握实验室伤害救护常识，做好急救工作。</a:t>
              </a:r>
            </a:p>
          </p:txBody>
        </p:sp>
      </p:grpSp>
      <p:sp>
        <p:nvSpPr>
          <p:cNvPr id="4" name="1">
            <a:extLst>
              <a:ext uri="{FF2B5EF4-FFF2-40B4-BE49-F238E27FC236}">
                <a16:creationId xmlns:a16="http://schemas.microsoft.com/office/drawing/2014/main" id="{E283BB22-2FC1-AD24-1933-96AE3147FB7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一、实验室的安全与防护</a:t>
            </a:r>
          </a:p>
        </p:txBody>
      </p:sp>
      <p:pic>
        <p:nvPicPr>
          <p:cNvPr id="3" name="图片 2">
            <a:extLst>
              <a:ext uri="{FF2B5EF4-FFF2-40B4-BE49-F238E27FC236}">
                <a16:creationId xmlns:a16="http://schemas.microsoft.com/office/drawing/2014/main" id="{A68D583E-ABA5-2CDE-FB03-3D26E13E4F34}"/>
              </a:ext>
            </a:extLst>
          </p:cNvPr>
          <p:cNvPicPr>
            <a:picLocks noChangeAspect="1"/>
          </p:cNvPicPr>
          <p:nvPr/>
        </p:nvPicPr>
        <p:blipFill rotWithShape="1">
          <a:blip r:embed="rId7"/>
          <a:srcRect l="3579" r="5778"/>
          <a:stretch/>
        </p:blipFill>
        <p:spPr>
          <a:xfrm>
            <a:off x="7833360" y="2384344"/>
            <a:ext cx="3368040" cy="3715703"/>
          </a:xfrm>
          <a:prstGeom prst="rect">
            <a:avLst/>
          </a:prstGeom>
        </p:spPr>
      </p:pic>
    </p:spTree>
    <p:extLst>
      <p:ext uri="{BB962C8B-B14F-4D97-AF65-F5344CB8AC3E}">
        <p14:creationId xmlns:p14="http://schemas.microsoft.com/office/powerpoint/2010/main" val="407200501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AD1BB-28AE-4620-755F-D4436D83A73E}"/>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2C348AA9-4BBC-AB05-0E97-574F89EB89ED}"/>
              </a:ext>
            </a:extLst>
          </p:cNvPr>
          <p:cNvGrpSpPr/>
          <p:nvPr/>
        </p:nvGrpSpPr>
        <p:grpSpPr>
          <a:xfrm>
            <a:off x="723900" y="1624549"/>
            <a:ext cx="10744200" cy="4298315"/>
            <a:chOff x="1112" y="2325"/>
            <a:chExt cx="16920" cy="6769"/>
          </a:xfrm>
        </p:grpSpPr>
        <p:sp>
          <p:nvSpPr>
            <p:cNvPr id="7" name="直角三角形 6">
              <a:extLst>
                <a:ext uri="{FF2B5EF4-FFF2-40B4-BE49-F238E27FC236}">
                  <a16:creationId xmlns:a16="http://schemas.microsoft.com/office/drawing/2014/main" id="{78AF9906-2483-8294-EA63-271F4F2C9584}"/>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AC96C4F-90EA-E523-1F84-E88E8C6745DB}"/>
                </a:ext>
              </a:extLst>
            </p:cNvPr>
            <p:cNvSpPr/>
            <p:nvPr>
              <p:custDataLst>
                <p:tags r:id="rId3"/>
              </p:custDataLst>
            </p:nvPr>
          </p:nvSpPr>
          <p:spPr>
            <a:xfrm>
              <a:off x="1532" y="2648"/>
              <a:ext cx="16500" cy="644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14D987A-9E4F-85A3-244A-F0CB5104EE73}"/>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确保用电安全</a:t>
              </a:r>
            </a:p>
          </p:txBody>
        </p:sp>
        <p:sp>
          <p:nvSpPr>
            <p:cNvPr id="2" name="文本框 1">
              <a:extLst>
                <a:ext uri="{FF2B5EF4-FFF2-40B4-BE49-F238E27FC236}">
                  <a16:creationId xmlns:a16="http://schemas.microsoft.com/office/drawing/2014/main" id="{78BD2E87-9C86-7162-9F57-E856ECE2DF05}"/>
                </a:ext>
              </a:extLst>
            </p:cNvPr>
            <p:cNvSpPr txBox="1"/>
            <p:nvPr>
              <p:custDataLst>
                <p:tags r:id="rId5"/>
              </p:custDataLst>
            </p:nvPr>
          </p:nvSpPr>
          <p:spPr>
            <a:xfrm>
              <a:off x="1857" y="3494"/>
              <a:ext cx="15755" cy="5303"/>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实验室教学仪器的存放和使用过程中离不开电，确保用电安全是实验室安全管理的重要任务之一。实验室要设总配电盘，装设漏电保护器，离开实验室时要将总电闸断开。任课教师要严格控制学生实验用电，尽量使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36V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下的安全电压。实验室供电线路的布设和电线截面积和保险丝的选用要符合安全供电标准，供电线要定期检修和更换。安装电器设备时要做到电流、电压与用电器的标称值匹配。一般情况下，用电器都应接地，并经常检查是否接触良好。清洁大扫除时，不能弄湿电源线，不能用潮湿的手触摸正在工作的电器设备。电线或电器盒盖破损要及时修复，以免高压导线裸露伤人。检修电源线和用电器时必须切断电源，切忌带电操作，所有电工工具应有绝缘良好的手柄。</a:t>
              </a:r>
            </a:p>
          </p:txBody>
        </p:sp>
      </p:grpSp>
      <p:sp>
        <p:nvSpPr>
          <p:cNvPr id="4" name="1">
            <a:extLst>
              <a:ext uri="{FF2B5EF4-FFF2-40B4-BE49-F238E27FC236}">
                <a16:creationId xmlns:a16="http://schemas.microsoft.com/office/drawing/2014/main" id="{490457A8-253A-9A65-FD58-67542057592E}"/>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一、实验室的安全与防护</a:t>
            </a:r>
          </a:p>
        </p:txBody>
      </p:sp>
    </p:spTree>
    <p:extLst>
      <p:ext uri="{BB962C8B-B14F-4D97-AF65-F5344CB8AC3E}">
        <p14:creationId xmlns:p14="http://schemas.microsoft.com/office/powerpoint/2010/main" val="60491248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0CA75-724C-ABEE-9E8B-3B67FE02E48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E03EDB5-6523-6745-44E2-0B8685A24DFD}"/>
              </a:ext>
            </a:extLst>
          </p:cNvPr>
          <p:cNvGrpSpPr/>
          <p:nvPr/>
        </p:nvGrpSpPr>
        <p:grpSpPr>
          <a:xfrm>
            <a:off x="723900" y="1356102"/>
            <a:ext cx="10744200" cy="5019675"/>
            <a:chOff x="1112" y="2325"/>
            <a:chExt cx="16920" cy="7905"/>
          </a:xfrm>
        </p:grpSpPr>
        <p:sp>
          <p:nvSpPr>
            <p:cNvPr id="7" name="直角三角形 6">
              <a:extLst>
                <a:ext uri="{FF2B5EF4-FFF2-40B4-BE49-F238E27FC236}">
                  <a16:creationId xmlns:a16="http://schemas.microsoft.com/office/drawing/2014/main" id="{9EFEAF19-7C4A-1D78-E25F-F7BCDDB0303E}"/>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E3F5260-7DC5-383C-CD0D-0E0F105389B0}"/>
                </a:ext>
              </a:extLst>
            </p:cNvPr>
            <p:cNvSpPr/>
            <p:nvPr>
              <p:custDataLst>
                <p:tags r:id="rId3"/>
              </p:custDataLst>
            </p:nvPr>
          </p:nvSpPr>
          <p:spPr>
            <a:xfrm>
              <a:off x="1532" y="2648"/>
              <a:ext cx="16500" cy="758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9D2CB46C-DD66-2A2C-54A8-4EB4B08F3FC1}"/>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管理好用好化学危险品</a:t>
              </a:r>
            </a:p>
          </p:txBody>
        </p:sp>
        <p:sp>
          <p:nvSpPr>
            <p:cNvPr id="2" name="文本框 1">
              <a:extLst>
                <a:ext uri="{FF2B5EF4-FFF2-40B4-BE49-F238E27FC236}">
                  <a16:creationId xmlns:a16="http://schemas.microsoft.com/office/drawing/2014/main" id="{FDF72ED9-CA0A-219B-CCEA-489E18547BA9}"/>
                </a:ext>
              </a:extLst>
            </p:cNvPr>
            <p:cNvSpPr txBox="1"/>
            <p:nvPr>
              <p:custDataLst>
                <p:tags r:id="rId5"/>
              </p:custDataLst>
            </p:nvPr>
          </p:nvSpPr>
          <p:spPr>
            <a:xfrm>
              <a:off x="1904" y="3183"/>
              <a:ext cx="15755" cy="6895"/>
            </a:xfrm>
            <a:prstGeom prst="rect">
              <a:avLst/>
            </a:prstGeom>
            <a:noFill/>
          </p:spPr>
          <p:txBody>
            <a:bodyPr wrap="square" rtlCol="0" anchor="t">
              <a:spAutoFit/>
            </a:bodyPr>
            <a:lstStyle/>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凡是有易燃、易爆、毒害等危险性质，在一定条件下能引起燃烧、爆炸或中毒等导致财产损失和人身伤亡事故的化学药品统称为化学危险品。实验室中接触到的化学危险品有七大类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氧化剂、自燃品、遇水燃烧品、易燃液体、易燃固体、毒害品和腐蚀品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，要严格管理，谨慎使用。在药品保管室中要将危险品分隔存放在危险品柜内，要避免因混放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氧化剂和易燃物混放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而诱发爆炸、燃烧事故发生。做可能发生危险的实验时，要准备好防护用品，存放剧毒药品的专柜要实行双人双锁保管。危险品的使用要严格遵守操作规程，使用剧毒药品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氰化物、砷化物、氧化汞等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要经实验室负责人批准，限量发放，取用量要逐一登记，用有剩余要回收，回收数量要入账。如发现危险品特别是剧毒品被盗，要立即报告校领导，并通知当地公安部门查处。实验室要做好通风排气工作。做发生有强刺激或有毒烟雾的实验必须在通风橱内进行。使用水银做实验，要防止水银蒸气中毒。不准用汽油代替酒精或煤油作为燃料。酒精、汽油等易燃液体大量洒落地面时，要立即打开窗户或排气扇通风，并严禁在室内有明火，以防止可燃蒸气爆炸或起火，禁止在实验室内存放食品或吸烟。</a:t>
              </a:r>
            </a:p>
          </p:txBody>
        </p:sp>
      </p:grpSp>
      <p:sp>
        <p:nvSpPr>
          <p:cNvPr id="4" name="1">
            <a:extLst>
              <a:ext uri="{FF2B5EF4-FFF2-40B4-BE49-F238E27FC236}">
                <a16:creationId xmlns:a16="http://schemas.microsoft.com/office/drawing/2014/main" id="{D88BC128-87E9-1610-FB74-3A596178BF74}"/>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一、实验室的安全与防护</a:t>
            </a:r>
          </a:p>
        </p:txBody>
      </p:sp>
    </p:spTree>
    <p:extLst>
      <p:ext uri="{BB962C8B-B14F-4D97-AF65-F5344CB8AC3E}">
        <p14:creationId xmlns:p14="http://schemas.microsoft.com/office/powerpoint/2010/main" val="388201315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4526E-6A58-980F-4145-A5D4E6354F0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E43C7C80-CC16-5A5E-5DF4-9D13179434FD}"/>
              </a:ext>
            </a:extLst>
          </p:cNvPr>
          <p:cNvGrpSpPr/>
          <p:nvPr/>
        </p:nvGrpSpPr>
        <p:grpSpPr>
          <a:xfrm>
            <a:off x="723900" y="1439992"/>
            <a:ext cx="10744200" cy="1590040"/>
            <a:chOff x="1112" y="2325"/>
            <a:chExt cx="16920" cy="2504"/>
          </a:xfrm>
        </p:grpSpPr>
        <p:sp>
          <p:nvSpPr>
            <p:cNvPr id="7" name="直角三角形 6">
              <a:extLst>
                <a:ext uri="{FF2B5EF4-FFF2-40B4-BE49-F238E27FC236}">
                  <a16:creationId xmlns:a16="http://schemas.microsoft.com/office/drawing/2014/main" id="{34DD924D-5A49-B5B2-2566-02C6BF252CD0}"/>
                </a:ext>
              </a:extLst>
            </p:cNvPr>
            <p:cNvSpPr/>
            <p:nvPr>
              <p:custDataLst>
                <p:tags r:id="rId10"/>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F712164-EF95-C68B-1AE9-4DFBF4B7AA84}"/>
                </a:ext>
              </a:extLst>
            </p:cNvPr>
            <p:cNvSpPr/>
            <p:nvPr>
              <p:custDataLst>
                <p:tags r:id="rId11"/>
              </p:custDataLst>
            </p:nvPr>
          </p:nvSpPr>
          <p:spPr>
            <a:xfrm>
              <a:off x="1532" y="2648"/>
              <a:ext cx="16500" cy="218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BADDB97-C877-EF1F-E4B6-0A5E85FDFEBF}"/>
                </a:ext>
              </a:extLst>
            </p:cNvPr>
            <p:cNvSpPr/>
            <p:nvPr>
              <p:custDataLst>
                <p:tags r:id="rId12"/>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定期检查实验室的消防设施</a:t>
              </a:r>
            </a:p>
          </p:txBody>
        </p:sp>
        <p:sp>
          <p:nvSpPr>
            <p:cNvPr id="2" name="文本框 1">
              <a:extLst>
                <a:ext uri="{FF2B5EF4-FFF2-40B4-BE49-F238E27FC236}">
                  <a16:creationId xmlns:a16="http://schemas.microsoft.com/office/drawing/2014/main" id="{9002974D-5276-7C5D-6033-6824DE688959}"/>
                </a:ext>
              </a:extLst>
            </p:cNvPr>
            <p:cNvSpPr txBox="1"/>
            <p:nvPr>
              <p:custDataLst>
                <p:tags r:id="rId13"/>
              </p:custDataLst>
            </p:nvPr>
          </p:nvSpPr>
          <p:spPr>
            <a:xfrm>
              <a:off x="1803" y="3288"/>
              <a:ext cx="15958" cy="1454"/>
            </a:xfrm>
            <a:prstGeom prst="rect">
              <a:avLst/>
            </a:prstGeom>
            <a:noFill/>
          </p:spPr>
          <p:txBody>
            <a:bodyPr wrap="square" rtlCol="0" anchor="t">
              <a:spAutoFit/>
            </a:bodyPr>
            <a:lstStyle/>
            <a:p>
              <a:pPr marL="0" lvl="1" indent="457200" algn="l" fontAlgn="auto">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实验室的消防设施</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如沙箱、沙袋、灭火器、消防水管、桶等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要定点布设，做到使用方便。开学时要全面检查所有的消防设施，发现问题，及时处理。泡沫灭火器的药液要定期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一般一年一次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更换，以免失效。</a:t>
              </a:r>
            </a:p>
          </p:txBody>
        </p:sp>
      </p:grpSp>
      <p:sp>
        <p:nvSpPr>
          <p:cNvPr id="4" name="1">
            <a:extLst>
              <a:ext uri="{FF2B5EF4-FFF2-40B4-BE49-F238E27FC236}">
                <a16:creationId xmlns:a16="http://schemas.microsoft.com/office/drawing/2014/main" id="{4754C517-B4B0-A6D2-9B1C-3AF5BCE781DC}"/>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一、实验室的安全与防护</a:t>
            </a:r>
          </a:p>
        </p:txBody>
      </p:sp>
      <p:grpSp>
        <p:nvGrpSpPr>
          <p:cNvPr id="3" name="3">
            <a:extLst>
              <a:ext uri="{FF2B5EF4-FFF2-40B4-BE49-F238E27FC236}">
                <a16:creationId xmlns:a16="http://schemas.microsoft.com/office/drawing/2014/main" id="{1714592E-C659-8134-FAA6-B22CB5A936BF}"/>
              </a:ext>
            </a:extLst>
          </p:cNvPr>
          <p:cNvGrpSpPr/>
          <p:nvPr/>
        </p:nvGrpSpPr>
        <p:grpSpPr>
          <a:xfrm>
            <a:off x="723900" y="3167827"/>
            <a:ext cx="10744200" cy="1388745"/>
            <a:chOff x="1112" y="2325"/>
            <a:chExt cx="16920" cy="2187"/>
          </a:xfrm>
        </p:grpSpPr>
        <p:sp>
          <p:nvSpPr>
            <p:cNvPr id="5" name="直角三角形 4">
              <a:extLst>
                <a:ext uri="{FF2B5EF4-FFF2-40B4-BE49-F238E27FC236}">
                  <a16:creationId xmlns:a16="http://schemas.microsoft.com/office/drawing/2014/main" id="{CAFF04FE-5EB6-80E4-40EF-1F08F0AC0245}"/>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2" name="任意多边形: 形状 11">
              <a:extLst>
                <a:ext uri="{FF2B5EF4-FFF2-40B4-BE49-F238E27FC236}">
                  <a16:creationId xmlns:a16="http://schemas.microsoft.com/office/drawing/2014/main" id="{25D0CDE0-16E0-8B70-F81A-4DB8DD6223FC}"/>
                </a:ext>
              </a:extLst>
            </p:cNvPr>
            <p:cNvSpPr/>
            <p:nvPr>
              <p:custDataLst>
                <p:tags r:id="rId7"/>
              </p:custDataLst>
            </p:nvPr>
          </p:nvSpPr>
          <p:spPr>
            <a:xfrm>
              <a:off x="1532" y="2645"/>
              <a:ext cx="16500" cy="186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3" name="任意多边形: 形状 17">
              <a:extLst>
                <a:ext uri="{FF2B5EF4-FFF2-40B4-BE49-F238E27FC236}">
                  <a16:creationId xmlns:a16="http://schemas.microsoft.com/office/drawing/2014/main" id="{4EAD0993-44C7-49D5-8658-460D70C9C44E}"/>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做好防盗工作</a:t>
              </a:r>
            </a:p>
          </p:txBody>
        </p:sp>
        <p:sp>
          <p:nvSpPr>
            <p:cNvPr id="14" name="文本框 13">
              <a:extLst>
                <a:ext uri="{FF2B5EF4-FFF2-40B4-BE49-F238E27FC236}">
                  <a16:creationId xmlns:a16="http://schemas.microsoft.com/office/drawing/2014/main" id="{4D6B5953-F2A1-797A-24F3-78BB61C75584}"/>
                </a:ext>
              </a:extLst>
            </p:cNvPr>
            <p:cNvSpPr txBox="1"/>
            <p:nvPr>
              <p:custDataLst>
                <p:tags r:id="rId9"/>
              </p:custDataLst>
            </p:nvPr>
          </p:nvSpPr>
          <p:spPr>
            <a:xfrm>
              <a:off x="1803" y="3262"/>
              <a:ext cx="15958" cy="1018"/>
            </a:xfrm>
            <a:prstGeom prst="rect">
              <a:avLst/>
            </a:prstGeom>
            <a:noFill/>
          </p:spPr>
          <p:txBody>
            <a:bodyPr wrap="square" rtlCol="0" anchor="t">
              <a:spAutoFit/>
            </a:bodyPr>
            <a:lstStyle/>
            <a:p>
              <a:pPr marL="0" lvl="1" indent="457200" algn="l" fontAlgn="auto">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要关好实验室门窗，管理好钥匙，安装防盗设施，做好防盗工作。晚上要有专人值班，看管实验室。</a:t>
              </a:r>
            </a:p>
          </p:txBody>
        </p:sp>
      </p:grpSp>
      <p:grpSp>
        <p:nvGrpSpPr>
          <p:cNvPr id="15" name="3">
            <a:extLst>
              <a:ext uri="{FF2B5EF4-FFF2-40B4-BE49-F238E27FC236}">
                <a16:creationId xmlns:a16="http://schemas.microsoft.com/office/drawing/2014/main" id="{94BCD35B-FF7C-23B1-8810-06E6E531A33E}"/>
              </a:ext>
            </a:extLst>
          </p:cNvPr>
          <p:cNvGrpSpPr/>
          <p:nvPr/>
        </p:nvGrpSpPr>
        <p:grpSpPr>
          <a:xfrm>
            <a:off x="723900" y="4750943"/>
            <a:ext cx="10730230" cy="1378585"/>
            <a:chOff x="1112" y="2325"/>
            <a:chExt cx="16898" cy="2171"/>
          </a:xfrm>
        </p:grpSpPr>
        <p:sp>
          <p:nvSpPr>
            <p:cNvPr id="19" name="直角三角形 18">
              <a:extLst>
                <a:ext uri="{FF2B5EF4-FFF2-40B4-BE49-F238E27FC236}">
                  <a16:creationId xmlns:a16="http://schemas.microsoft.com/office/drawing/2014/main" id="{28FEAC95-3464-7FD0-1531-5E259BEC7BE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a:extLst>
                <a:ext uri="{FF2B5EF4-FFF2-40B4-BE49-F238E27FC236}">
                  <a16:creationId xmlns:a16="http://schemas.microsoft.com/office/drawing/2014/main" id="{BAD5E74C-2548-A856-5E50-E9A5FDE0BB65}"/>
                </a:ext>
              </a:extLst>
            </p:cNvPr>
            <p:cNvSpPr/>
            <p:nvPr>
              <p:custDataLst>
                <p:tags r:id="rId3"/>
              </p:custDataLst>
            </p:nvPr>
          </p:nvSpPr>
          <p:spPr>
            <a:xfrm>
              <a:off x="1510" y="2629"/>
              <a:ext cx="16500" cy="186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a:extLst>
                <a:ext uri="{FF2B5EF4-FFF2-40B4-BE49-F238E27FC236}">
                  <a16:creationId xmlns:a16="http://schemas.microsoft.com/office/drawing/2014/main" id="{DCFF86FA-4EBA-72FE-1499-BAABEC8B89B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正确处理突发事故</a:t>
              </a:r>
            </a:p>
          </p:txBody>
        </p:sp>
        <p:sp>
          <p:nvSpPr>
            <p:cNvPr id="22" name="文本框 21">
              <a:extLst>
                <a:ext uri="{FF2B5EF4-FFF2-40B4-BE49-F238E27FC236}">
                  <a16:creationId xmlns:a16="http://schemas.microsoft.com/office/drawing/2014/main" id="{9971704E-F59E-54DE-F631-9113902B085F}"/>
                </a:ext>
              </a:extLst>
            </p:cNvPr>
            <p:cNvSpPr txBox="1"/>
            <p:nvPr>
              <p:custDataLst>
                <p:tags r:id="rId5"/>
              </p:custDataLst>
            </p:nvPr>
          </p:nvSpPr>
          <p:spPr>
            <a:xfrm>
              <a:off x="1803" y="3262"/>
              <a:ext cx="15958" cy="1018"/>
            </a:xfrm>
            <a:prstGeom prst="rect">
              <a:avLst/>
            </a:prstGeom>
            <a:noFill/>
          </p:spPr>
          <p:txBody>
            <a:bodyPr wrap="square" rtlCol="0" anchor="t">
              <a:spAutoFit/>
            </a:bodyPr>
            <a:lstStyle/>
            <a:p>
              <a:pPr marL="0" lvl="1" indent="457200" algn="l" fontAlgn="auto">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实验室发生触电、中毒、爆炸、着火、失窃等突发事故，要迅速果断处理，并立即报告学校领导。事后要查明原因，总结经验，制定防范措施，并把事故发生原因及损失情况报告主管部门。</a:t>
              </a:r>
            </a:p>
          </p:txBody>
        </p:sp>
      </p:grpSp>
    </p:spTree>
    <p:extLst>
      <p:ext uri="{BB962C8B-B14F-4D97-AF65-F5344CB8AC3E}">
        <p14:creationId xmlns:p14="http://schemas.microsoft.com/office/powerpoint/2010/main" val="285676297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5FB90-9880-01B3-275D-3D95553742FD}"/>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8C4A87AC-2B08-F724-3533-A5F15CB101EC}"/>
              </a:ext>
            </a:extLst>
          </p:cNvPr>
          <p:cNvGrpSpPr/>
          <p:nvPr/>
        </p:nvGrpSpPr>
        <p:grpSpPr>
          <a:xfrm>
            <a:off x="1221576" y="2167750"/>
            <a:ext cx="10066020" cy="4005580"/>
            <a:chOff x="1989" y="3722"/>
            <a:chExt cx="15852" cy="6308"/>
          </a:xfrm>
        </p:grpSpPr>
        <p:sp>
          <p:nvSpPr>
            <p:cNvPr id="23" name="任意多边形: 形状 6">
              <a:extLst>
                <a:ext uri="{FF2B5EF4-FFF2-40B4-BE49-F238E27FC236}">
                  <a16:creationId xmlns:a16="http://schemas.microsoft.com/office/drawing/2014/main" id="{7CEFB43A-C6CC-5C68-4D3A-07F212380320}"/>
                </a:ext>
              </a:extLst>
            </p:cNvPr>
            <p:cNvSpPr/>
            <p:nvPr>
              <p:custDataLst>
                <p:tags r:id="rId7"/>
              </p:custDataLst>
            </p:nvPr>
          </p:nvSpPr>
          <p:spPr>
            <a:xfrm>
              <a:off x="2528" y="3722"/>
              <a:ext cx="15313" cy="1134"/>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化学危险品应设专用安全柜存放，柜外应有明显的危险品标志，双锁保险，双人负责，领用危险品必须按规定执行，杜绝事故发生。</a:t>
              </a:r>
            </a:p>
          </p:txBody>
        </p:sp>
        <p:sp>
          <p:nvSpPr>
            <p:cNvPr id="24" name="任意多边形: 形状 7">
              <a:extLst>
                <a:ext uri="{FF2B5EF4-FFF2-40B4-BE49-F238E27FC236}">
                  <a16:creationId xmlns:a16="http://schemas.microsoft.com/office/drawing/2014/main" id="{BAE50C50-8E48-6002-FEFE-C80A004BF75F}"/>
                </a:ext>
              </a:extLst>
            </p:cNvPr>
            <p:cNvSpPr/>
            <p:nvPr>
              <p:custDataLst>
                <p:tags r:id="rId8"/>
              </p:custDataLst>
            </p:nvPr>
          </p:nvSpPr>
          <p:spPr>
            <a:xfrm>
              <a:off x="2528" y="5043"/>
              <a:ext cx="15308" cy="1134"/>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实验室供电线路的安装必须符合实验教学的需要和安全用电的相关规定，定期检查，及时维修。</a:t>
              </a:r>
            </a:p>
          </p:txBody>
        </p:sp>
        <p:sp>
          <p:nvSpPr>
            <p:cNvPr id="26" name="任意多边形: 形状 8">
              <a:extLst>
                <a:ext uri="{FF2B5EF4-FFF2-40B4-BE49-F238E27FC236}">
                  <a16:creationId xmlns:a16="http://schemas.microsoft.com/office/drawing/2014/main" id="{FBC3ACE4-8649-B12D-A5D8-077836B8EE96}"/>
                </a:ext>
              </a:extLst>
            </p:cNvPr>
            <p:cNvSpPr/>
            <p:nvPr>
              <p:custDataLst>
                <p:tags r:id="rId9"/>
              </p:custDataLst>
            </p:nvPr>
          </p:nvSpPr>
          <p:spPr>
            <a:xfrm>
              <a:off x="2528" y="6381"/>
              <a:ext cx="15303" cy="1134"/>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实验室应做好防火、防爆、防触电、防中毒、防创伤等工作，要配备灭火器、沙箱等消防设施及化学实验防护和急救器材。</a:t>
              </a:r>
            </a:p>
          </p:txBody>
        </p:sp>
        <p:grpSp>
          <p:nvGrpSpPr>
            <p:cNvPr id="49" name="组合 48">
              <a:extLst>
                <a:ext uri="{FF2B5EF4-FFF2-40B4-BE49-F238E27FC236}">
                  <a16:creationId xmlns:a16="http://schemas.microsoft.com/office/drawing/2014/main" id="{59A23A75-9FD8-E716-1B70-325941878CB2}"/>
                </a:ext>
              </a:extLst>
            </p:cNvPr>
            <p:cNvGrpSpPr/>
            <p:nvPr/>
          </p:nvGrpSpPr>
          <p:grpSpPr>
            <a:xfrm>
              <a:off x="1989" y="3850"/>
              <a:ext cx="225" cy="6180"/>
              <a:chOff x="1989" y="3850"/>
              <a:chExt cx="225" cy="6180"/>
            </a:xfrm>
          </p:grpSpPr>
          <p:cxnSp>
            <p:nvCxnSpPr>
              <p:cNvPr id="30" name="直接连接符 29">
                <a:extLst>
                  <a:ext uri="{FF2B5EF4-FFF2-40B4-BE49-F238E27FC236}">
                    <a16:creationId xmlns:a16="http://schemas.microsoft.com/office/drawing/2014/main" id="{46380B9C-FE36-936F-617F-4661334055B7}"/>
                  </a:ext>
                </a:extLst>
              </p:cNvPr>
              <p:cNvCxnSpPr/>
              <p:nvPr>
                <p:custDataLst>
                  <p:tags r:id="rId10"/>
                </p:custDataLst>
              </p:nvPr>
            </p:nvCxnSpPr>
            <p:spPr>
              <a:xfrm>
                <a:off x="2099" y="3850"/>
                <a:ext cx="5" cy="6180"/>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67D319D7-3B15-41D1-8363-85B1E375405C}"/>
                  </a:ext>
                </a:extLst>
              </p:cNvPr>
              <p:cNvSpPr/>
              <p:nvPr/>
            </p:nvSpPr>
            <p:spPr>
              <a:xfrm>
                <a:off x="1989" y="4137"/>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7D4AAE0C-9EE1-4EA0-1B36-6664F5E9ABC0}"/>
                  </a:ext>
                </a:extLst>
              </p:cNvPr>
              <p:cNvSpPr/>
              <p:nvPr>
                <p:custDataLst>
                  <p:tags r:id="rId11"/>
                </p:custDataLst>
              </p:nvPr>
            </p:nvSpPr>
            <p:spPr>
              <a:xfrm>
                <a:off x="1989" y="8164"/>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AACE9535-E480-CB91-E20B-39B39FA02CC3}"/>
                  </a:ext>
                </a:extLst>
              </p:cNvPr>
              <p:cNvSpPr/>
              <p:nvPr>
                <p:custDataLst>
                  <p:tags r:id="rId12"/>
                </p:custDataLst>
              </p:nvPr>
            </p:nvSpPr>
            <p:spPr>
              <a:xfrm>
                <a:off x="1989" y="9419"/>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a:extLst>
              <a:ext uri="{FF2B5EF4-FFF2-40B4-BE49-F238E27FC236}">
                <a16:creationId xmlns:a16="http://schemas.microsoft.com/office/drawing/2014/main" id="{C27014CC-7C69-2C4C-3A38-84F3DE56C17F}"/>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一、实验室的安全与防护</a:t>
            </a:r>
          </a:p>
        </p:txBody>
      </p:sp>
      <p:sp>
        <p:nvSpPr>
          <p:cNvPr id="8" name="任意多边形: 形状 17">
            <a:extLst>
              <a:ext uri="{FF2B5EF4-FFF2-40B4-BE49-F238E27FC236}">
                <a16:creationId xmlns:a16="http://schemas.microsoft.com/office/drawing/2014/main" id="{35778109-6FB8-7411-A846-8BB6A8F0ADB9}"/>
              </a:ext>
            </a:extLst>
          </p:cNvPr>
          <p:cNvSpPr/>
          <p:nvPr>
            <p:custDataLst>
              <p:tags r:id="rId2"/>
            </p:custDataLst>
          </p:nvPr>
        </p:nvSpPr>
        <p:spPr>
          <a:xfrm>
            <a:off x="706120" y="1476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处理突发事故的具体操作规程：</a:t>
            </a:r>
          </a:p>
        </p:txBody>
      </p:sp>
      <p:sp>
        <p:nvSpPr>
          <p:cNvPr id="3" name="任意多边形: 形状 7">
            <a:extLst>
              <a:ext uri="{FF2B5EF4-FFF2-40B4-BE49-F238E27FC236}">
                <a16:creationId xmlns:a16="http://schemas.microsoft.com/office/drawing/2014/main" id="{E0998D41-28EE-D602-3E03-D21A5C9E5598}"/>
              </a:ext>
            </a:extLst>
          </p:cNvPr>
          <p:cNvSpPr/>
          <p:nvPr>
            <p:custDataLst>
              <p:tags r:id="rId3"/>
            </p:custDataLst>
          </p:nvPr>
        </p:nvSpPr>
        <p:spPr>
          <a:xfrm>
            <a:off x="1567016" y="4705443"/>
            <a:ext cx="9720580" cy="720090"/>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实验室应安装防盗设施，加强安全保卫工作，非实验室工作人员不得随便进入仪器、药品保管室内。</a:t>
            </a:r>
          </a:p>
        </p:txBody>
      </p:sp>
      <p:sp>
        <p:nvSpPr>
          <p:cNvPr id="4" name="任意多边形: 形状 6">
            <a:extLst>
              <a:ext uri="{FF2B5EF4-FFF2-40B4-BE49-F238E27FC236}">
                <a16:creationId xmlns:a16="http://schemas.microsoft.com/office/drawing/2014/main" id="{BEF4C6A1-2703-5BA5-A361-F60B02DB70CF}"/>
              </a:ext>
            </a:extLst>
          </p:cNvPr>
          <p:cNvSpPr/>
          <p:nvPr>
            <p:custDataLst>
              <p:tags r:id="rId4"/>
            </p:custDataLst>
          </p:nvPr>
        </p:nvSpPr>
        <p:spPr>
          <a:xfrm>
            <a:off x="1557491" y="5544278"/>
            <a:ext cx="9723755" cy="720090"/>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(5)</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实验室工作人员是实验室安全防护的直接责任者，应随时随地按照相关制度进行检查，做好安全防范工作。学校领导应经常督促、检查实验室安全工作。</a:t>
            </a:r>
          </a:p>
        </p:txBody>
      </p:sp>
      <p:sp>
        <p:nvSpPr>
          <p:cNvPr id="5" name="椭圆 4">
            <a:extLst>
              <a:ext uri="{FF2B5EF4-FFF2-40B4-BE49-F238E27FC236}">
                <a16:creationId xmlns:a16="http://schemas.microsoft.com/office/drawing/2014/main" id="{0D4797CB-CE08-35DD-7604-26F21D2E85F6}"/>
              </a:ext>
            </a:extLst>
          </p:cNvPr>
          <p:cNvSpPr/>
          <p:nvPr>
            <p:custDataLst>
              <p:tags r:id="rId5"/>
            </p:custDataLst>
          </p:nvPr>
        </p:nvSpPr>
        <p:spPr>
          <a:xfrm>
            <a:off x="1214909" y="3295192"/>
            <a:ext cx="142875" cy="14287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C430CB6B-6748-770F-B901-2BA7141CA0DF}"/>
              </a:ext>
            </a:extLst>
          </p:cNvPr>
          <p:cNvSpPr/>
          <p:nvPr>
            <p:custDataLst>
              <p:tags r:id="rId6"/>
            </p:custDataLst>
          </p:nvPr>
        </p:nvSpPr>
        <p:spPr>
          <a:xfrm>
            <a:off x="1221576" y="4141806"/>
            <a:ext cx="142875" cy="14287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501403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56A03-F5DE-4F2A-D900-171BF7DED9B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4432079-650D-A966-720F-29F0E713ECFC}"/>
              </a:ext>
            </a:extLst>
          </p:cNvPr>
          <p:cNvGrpSpPr/>
          <p:nvPr/>
        </p:nvGrpSpPr>
        <p:grpSpPr>
          <a:xfrm>
            <a:off x="723900" y="1316985"/>
            <a:ext cx="10744200" cy="4804410"/>
            <a:chOff x="1112" y="2325"/>
            <a:chExt cx="16920" cy="7566"/>
          </a:xfrm>
        </p:grpSpPr>
        <p:sp>
          <p:nvSpPr>
            <p:cNvPr id="7" name="直角三角形 6">
              <a:extLst>
                <a:ext uri="{FF2B5EF4-FFF2-40B4-BE49-F238E27FC236}">
                  <a16:creationId xmlns:a16="http://schemas.microsoft.com/office/drawing/2014/main" id="{3DA0EEC8-470C-C7E4-42CB-BC7EACE06511}"/>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9E7285A-C1FD-B9A4-CCDA-D1B209339B0A}"/>
                </a:ext>
              </a:extLst>
            </p:cNvPr>
            <p:cNvSpPr/>
            <p:nvPr>
              <p:custDataLst>
                <p:tags r:id="rId3"/>
              </p:custDataLst>
            </p:nvPr>
          </p:nvSpPr>
          <p:spPr>
            <a:xfrm>
              <a:off x="1532" y="2572"/>
              <a:ext cx="16500" cy="731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6DAE3A22-60F7-2D49-5C59-0DCFFCD977F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脱离电源</a:t>
              </a:r>
            </a:p>
          </p:txBody>
        </p:sp>
        <p:sp>
          <p:nvSpPr>
            <p:cNvPr id="2" name="文本框 1">
              <a:extLst>
                <a:ext uri="{FF2B5EF4-FFF2-40B4-BE49-F238E27FC236}">
                  <a16:creationId xmlns:a16="http://schemas.microsoft.com/office/drawing/2014/main" id="{AEAFD837-9728-A8A1-35FF-3A1B407FFAE2}"/>
                </a:ext>
              </a:extLst>
            </p:cNvPr>
            <p:cNvSpPr txBox="1"/>
            <p:nvPr>
              <p:custDataLst>
                <p:tags r:id="rId5"/>
              </p:custDataLst>
            </p:nvPr>
          </p:nvSpPr>
          <p:spPr>
            <a:xfrm>
              <a:off x="1857" y="3543"/>
              <a:ext cx="7838" cy="595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进行抢救</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触电者离开电源后，自己还能呼吸，但因触电时间较长或者昏厥时，众人可将其抬到温暖安静的位置躺着休息，并速请医生诊治或送往医院诊治。</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如触电者呼吸、心跳微弱而不规则，甚至停止，在脱离电源后应立即进行口对口的人工呼吸、胸外心脏按压等心脏复苏抢救，待有所好转以后立即送医院救治。</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a:extLst>
              <a:ext uri="{FF2B5EF4-FFF2-40B4-BE49-F238E27FC236}">
                <a16:creationId xmlns:a16="http://schemas.microsoft.com/office/drawing/2014/main" id="{81850A7B-F671-E1F4-DAB6-4D780C42C148}"/>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一、触电</a:t>
            </a:r>
          </a:p>
        </p:txBody>
      </p:sp>
      <p:pic>
        <p:nvPicPr>
          <p:cNvPr id="3" name="图片 2">
            <a:extLst>
              <a:ext uri="{FF2B5EF4-FFF2-40B4-BE49-F238E27FC236}">
                <a16:creationId xmlns:a16="http://schemas.microsoft.com/office/drawing/2014/main" id="{9D35B36E-E801-426C-5C7D-20E9475B0422}"/>
              </a:ext>
            </a:extLst>
          </p:cNvPr>
          <p:cNvPicPr>
            <a:picLocks noChangeAspect="1"/>
          </p:cNvPicPr>
          <p:nvPr/>
        </p:nvPicPr>
        <p:blipFill>
          <a:blip r:embed="rId7"/>
          <a:stretch>
            <a:fillRect/>
          </a:stretch>
        </p:blipFill>
        <p:spPr>
          <a:xfrm>
            <a:off x="6380480" y="2214693"/>
            <a:ext cx="4801989" cy="3658417"/>
          </a:xfrm>
          <a:prstGeom prst="rect">
            <a:avLst/>
          </a:prstGeom>
        </p:spPr>
      </p:pic>
    </p:spTree>
    <p:extLst>
      <p:ext uri="{BB962C8B-B14F-4D97-AF65-F5344CB8AC3E}">
        <p14:creationId xmlns:p14="http://schemas.microsoft.com/office/powerpoint/2010/main" val="33095390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FD73E-41D6-93BB-F43C-4C319BBD78F4}"/>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109FD684-9684-BFC7-3268-096619E3F598}"/>
              </a:ext>
            </a:extLst>
          </p:cNvPr>
          <p:cNvGrpSpPr/>
          <p:nvPr/>
        </p:nvGrpSpPr>
        <p:grpSpPr>
          <a:xfrm>
            <a:off x="1221576" y="1991581"/>
            <a:ext cx="10066020" cy="4256405"/>
            <a:chOff x="1989" y="3722"/>
            <a:chExt cx="15852" cy="6703"/>
          </a:xfrm>
        </p:grpSpPr>
        <p:sp>
          <p:nvSpPr>
            <p:cNvPr id="23" name="任意多边形: 形状 6">
              <a:extLst>
                <a:ext uri="{FF2B5EF4-FFF2-40B4-BE49-F238E27FC236}">
                  <a16:creationId xmlns:a16="http://schemas.microsoft.com/office/drawing/2014/main" id="{C2F5C74B-2592-C887-EDA6-46A1F13EDBB4}"/>
                </a:ext>
              </a:extLst>
            </p:cNvPr>
            <p:cNvSpPr/>
            <p:nvPr>
              <p:custDataLst>
                <p:tags r:id="rId5"/>
              </p:custDataLst>
            </p:nvPr>
          </p:nvSpPr>
          <p:spPr>
            <a:xfrm>
              <a:off x="2528" y="3722"/>
              <a:ext cx="15313" cy="1134"/>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(6)</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实验室是教师进行实验教学和学生进行实验操作的场所，必须保持安静、整洁。学生进入实验室后应按指定位置就座，不得大声喧哗或自行摆弄仪器设备。</a:t>
              </a:r>
            </a:p>
          </p:txBody>
        </p:sp>
        <p:sp>
          <p:nvSpPr>
            <p:cNvPr id="24" name="任意多边形: 形状 7">
              <a:extLst>
                <a:ext uri="{FF2B5EF4-FFF2-40B4-BE49-F238E27FC236}">
                  <a16:creationId xmlns:a16="http://schemas.microsoft.com/office/drawing/2014/main" id="{688106FE-51D9-2262-DD9F-95AA5CED74F7}"/>
                </a:ext>
              </a:extLst>
            </p:cNvPr>
            <p:cNvSpPr/>
            <p:nvPr>
              <p:custDataLst>
                <p:tags r:id="rId6"/>
              </p:custDataLst>
            </p:nvPr>
          </p:nvSpPr>
          <p:spPr>
            <a:xfrm>
              <a:off x="2528" y="5043"/>
              <a:ext cx="15308" cy="1134"/>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学生在实验课前，应认真预习实验内容，上课时认真听教师讲解实验目的、要求、步骤及注意事项。</a:t>
              </a:r>
            </a:p>
          </p:txBody>
        </p:sp>
        <p:sp>
          <p:nvSpPr>
            <p:cNvPr id="26" name="任意多边形: 形状 8">
              <a:extLst>
                <a:ext uri="{FF2B5EF4-FFF2-40B4-BE49-F238E27FC236}">
                  <a16:creationId xmlns:a16="http://schemas.microsoft.com/office/drawing/2014/main" id="{9999A261-42BF-8A59-3A7C-ADE304D9771A}"/>
                </a:ext>
              </a:extLst>
            </p:cNvPr>
            <p:cNvSpPr/>
            <p:nvPr>
              <p:custDataLst>
                <p:tags r:id="rId7"/>
              </p:custDataLst>
            </p:nvPr>
          </p:nvSpPr>
          <p:spPr>
            <a:xfrm>
              <a:off x="2528" y="6381"/>
              <a:ext cx="15303" cy="1134"/>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实验前，学生应对实验所需的仪器、药品、器材进行认真清点，发现问题及时报告教师。各组仪器未经教师许可，不得随意移动。共用仪器，用后立即放回原处。</a:t>
              </a:r>
            </a:p>
          </p:txBody>
        </p:sp>
        <p:grpSp>
          <p:nvGrpSpPr>
            <p:cNvPr id="49" name="组合 48">
              <a:extLst>
                <a:ext uri="{FF2B5EF4-FFF2-40B4-BE49-F238E27FC236}">
                  <a16:creationId xmlns:a16="http://schemas.microsoft.com/office/drawing/2014/main" id="{3682A2A5-8C5F-8D20-D3DA-5B4D238D1937}"/>
                </a:ext>
              </a:extLst>
            </p:cNvPr>
            <p:cNvGrpSpPr/>
            <p:nvPr/>
          </p:nvGrpSpPr>
          <p:grpSpPr>
            <a:xfrm>
              <a:off x="1989" y="3905"/>
              <a:ext cx="225" cy="6520"/>
              <a:chOff x="1989" y="3905"/>
              <a:chExt cx="225" cy="6520"/>
            </a:xfrm>
          </p:grpSpPr>
          <p:cxnSp>
            <p:nvCxnSpPr>
              <p:cNvPr id="30" name="直接连接符 29">
                <a:extLst>
                  <a:ext uri="{FF2B5EF4-FFF2-40B4-BE49-F238E27FC236}">
                    <a16:creationId xmlns:a16="http://schemas.microsoft.com/office/drawing/2014/main" id="{76FDFF59-314E-ED41-3461-B5D7D312D179}"/>
                  </a:ext>
                </a:extLst>
              </p:cNvPr>
              <p:cNvCxnSpPr/>
              <p:nvPr>
                <p:custDataLst>
                  <p:tags r:id="rId8"/>
                </p:custDataLst>
              </p:nvPr>
            </p:nvCxnSpPr>
            <p:spPr>
              <a:xfrm>
                <a:off x="2099" y="3905"/>
                <a:ext cx="5" cy="6520"/>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F6A46CEA-E0DB-F388-FFF0-27CF79358595}"/>
                  </a:ext>
                </a:extLst>
              </p:cNvPr>
              <p:cNvSpPr/>
              <p:nvPr/>
            </p:nvSpPr>
            <p:spPr>
              <a:xfrm>
                <a:off x="1989" y="4154"/>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49E46918-21CA-EC9C-80C4-BA5A1CE7FF13}"/>
                  </a:ext>
                </a:extLst>
              </p:cNvPr>
              <p:cNvSpPr/>
              <p:nvPr>
                <p:custDataLst>
                  <p:tags r:id="rId9"/>
                </p:custDataLst>
              </p:nvPr>
            </p:nvSpPr>
            <p:spPr>
              <a:xfrm>
                <a:off x="1989" y="6872"/>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D2DFFF4A-9FBE-BA5D-8AF2-4195333474A6}"/>
                  </a:ext>
                </a:extLst>
              </p:cNvPr>
              <p:cNvSpPr/>
              <p:nvPr>
                <p:custDataLst>
                  <p:tags r:id="rId10"/>
                </p:custDataLst>
              </p:nvPr>
            </p:nvSpPr>
            <p:spPr>
              <a:xfrm>
                <a:off x="1989" y="9646"/>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a:extLst>
              <a:ext uri="{FF2B5EF4-FFF2-40B4-BE49-F238E27FC236}">
                <a16:creationId xmlns:a16="http://schemas.microsoft.com/office/drawing/2014/main" id="{862DD40C-A0D8-2FDB-7823-7B1A2829B979}"/>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一、实验室的安全与防护</a:t>
            </a:r>
          </a:p>
        </p:txBody>
      </p:sp>
      <p:sp>
        <p:nvSpPr>
          <p:cNvPr id="8" name="任意多边形: 形状 17">
            <a:extLst>
              <a:ext uri="{FF2B5EF4-FFF2-40B4-BE49-F238E27FC236}">
                <a16:creationId xmlns:a16="http://schemas.microsoft.com/office/drawing/2014/main" id="{2E7CC0F3-5B7E-F75E-3470-5ED16C509867}"/>
              </a:ext>
            </a:extLst>
          </p:cNvPr>
          <p:cNvSpPr/>
          <p:nvPr>
            <p:custDataLst>
              <p:tags r:id="rId2"/>
            </p:custDataLst>
          </p:nvPr>
        </p:nvSpPr>
        <p:spPr>
          <a:xfrm>
            <a:off x="706120" y="1300206"/>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处理突发事故的具体操作规程：</a:t>
            </a:r>
          </a:p>
        </p:txBody>
      </p:sp>
      <p:sp>
        <p:nvSpPr>
          <p:cNvPr id="3" name="任意多边形: 形状 7">
            <a:extLst>
              <a:ext uri="{FF2B5EF4-FFF2-40B4-BE49-F238E27FC236}">
                <a16:creationId xmlns:a16="http://schemas.microsoft.com/office/drawing/2014/main" id="{A138110F-6E1F-2644-C180-8F6DC8B47193}"/>
              </a:ext>
            </a:extLst>
          </p:cNvPr>
          <p:cNvSpPr/>
          <p:nvPr>
            <p:custDataLst>
              <p:tags r:id="rId3"/>
            </p:custDataLst>
          </p:nvPr>
        </p:nvSpPr>
        <p:spPr>
          <a:xfrm>
            <a:off x="1567016" y="4529274"/>
            <a:ext cx="9720580" cy="720090"/>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实验时，学生应以严谨的科学态度，在教师的指导下规范操作，细心观察实验现象，如实做好实验记录。积极思考，认真分析实验结果，按要求写好实验报告。</a:t>
            </a:r>
          </a:p>
        </p:txBody>
      </p:sp>
      <p:sp>
        <p:nvSpPr>
          <p:cNvPr id="4" name="任意多边形: 形状 6">
            <a:extLst>
              <a:ext uri="{FF2B5EF4-FFF2-40B4-BE49-F238E27FC236}">
                <a16:creationId xmlns:a16="http://schemas.microsoft.com/office/drawing/2014/main" id="{A3E21B6B-6177-354C-72D0-9379DD4961F8}"/>
              </a:ext>
            </a:extLst>
          </p:cNvPr>
          <p:cNvSpPr/>
          <p:nvPr>
            <p:custDataLst>
              <p:tags r:id="rId4"/>
            </p:custDataLst>
          </p:nvPr>
        </p:nvSpPr>
        <p:spPr>
          <a:xfrm>
            <a:off x="1557491" y="5368108"/>
            <a:ext cx="9723755" cy="973969"/>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(10)</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严格遵循实验安全操作规程，爱护仪器设备，爱惜药品和实验材料。学生在实验中出现意外事故或损坏仪器，应及时向教师报告。凡因不按操作规程进行实验而造成仪器损坏和药品浪费的，均应照价赔偿。</a:t>
            </a:r>
          </a:p>
        </p:txBody>
      </p:sp>
      <p:sp>
        <p:nvSpPr>
          <p:cNvPr id="5" name="椭圆 4">
            <a:extLst>
              <a:ext uri="{FF2B5EF4-FFF2-40B4-BE49-F238E27FC236}">
                <a16:creationId xmlns:a16="http://schemas.microsoft.com/office/drawing/2014/main" id="{5C36BABA-AE17-5003-159C-427835DB3BED}"/>
              </a:ext>
            </a:extLst>
          </p:cNvPr>
          <p:cNvSpPr/>
          <p:nvPr/>
        </p:nvSpPr>
        <p:spPr>
          <a:xfrm>
            <a:off x="1221576" y="3119023"/>
            <a:ext cx="142875" cy="14287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1FECB82F-F58A-DA75-D3FD-D66BBAD3299F}"/>
              </a:ext>
            </a:extLst>
          </p:cNvPr>
          <p:cNvSpPr/>
          <p:nvPr/>
        </p:nvSpPr>
        <p:spPr>
          <a:xfrm>
            <a:off x="1216496" y="4817881"/>
            <a:ext cx="142875" cy="14287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17103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6B360-828E-50C1-9228-E18E607B8EF1}"/>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247285C7-51F8-D604-AC68-0FDCDC3766D8}"/>
              </a:ext>
            </a:extLst>
          </p:cNvPr>
          <p:cNvGrpSpPr/>
          <p:nvPr/>
        </p:nvGrpSpPr>
        <p:grpSpPr>
          <a:xfrm>
            <a:off x="1221576" y="2452976"/>
            <a:ext cx="10066020" cy="3511550"/>
            <a:chOff x="1989" y="3722"/>
            <a:chExt cx="15852" cy="5530"/>
          </a:xfrm>
        </p:grpSpPr>
        <p:sp>
          <p:nvSpPr>
            <p:cNvPr id="23" name="任意多边形: 形状 6">
              <a:extLst>
                <a:ext uri="{FF2B5EF4-FFF2-40B4-BE49-F238E27FC236}">
                  <a16:creationId xmlns:a16="http://schemas.microsoft.com/office/drawing/2014/main" id="{9C5EE80D-24D4-2202-7F64-6F95A456B779}"/>
                </a:ext>
              </a:extLst>
            </p:cNvPr>
            <p:cNvSpPr/>
            <p:nvPr>
              <p:custDataLst>
                <p:tags r:id="rId3"/>
              </p:custDataLst>
            </p:nvPr>
          </p:nvSpPr>
          <p:spPr>
            <a:xfrm>
              <a:off x="2528" y="3722"/>
              <a:ext cx="15313" cy="2162"/>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15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增强环保意识，废液、废纸、火柴梗等杂物不得倒入水槽中或随地乱抛，应分别倒入指定的废液缸或垃圾箱内，保持实验场所的清洁卫生。</a:t>
              </a:r>
            </a:p>
          </p:txBody>
        </p:sp>
        <p:sp>
          <p:nvSpPr>
            <p:cNvPr id="24" name="任意多边形: 形状 7">
              <a:extLst>
                <a:ext uri="{FF2B5EF4-FFF2-40B4-BE49-F238E27FC236}">
                  <a16:creationId xmlns:a16="http://schemas.microsoft.com/office/drawing/2014/main" id="{4EE07DE0-C7EE-AA2E-8397-54CF298220D7}"/>
                </a:ext>
              </a:extLst>
            </p:cNvPr>
            <p:cNvSpPr/>
            <p:nvPr>
              <p:custDataLst>
                <p:tags r:id="rId4"/>
              </p:custDataLst>
            </p:nvPr>
          </p:nvSpPr>
          <p:spPr>
            <a:xfrm>
              <a:off x="2528" y="6215"/>
              <a:ext cx="15308" cy="3037"/>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15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实验完毕，学生应整理仪器装置，关闭电源、水源。将玻璃器皿清洗后放回原位。在填写好学生实验记录，并经教师检查无误后方可离开实验室。</a:t>
              </a:r>
            </a:p>
          </p:txBody>
        </p:sp>
        <p:grpSp>
          <p:nvGrpSpPr>
            <p:cNvPr id="49" name="组合 48">
              <a:extLst>
                <a:ext uri="{FF2B5EF4-FFF2-40B4-BE49-F238E27FC236}">
                  <a16:creationId xmlns:a16="http://schemas.microsoft.com/office/drawing/2014/main" id="{41172EC0-B281-565C-B6F0-F45D4725A898}"/>
                </a:ext>
              </a:extLst>
            </p:cNvPr>
            <p:cNvGrpSpPr/>
            <p:nvPr/>
          </p:nvGrpSpPr>
          <p:grpSpPr>
            <a:xfrm>
              <a:off x="1989" y="4074"/>
              <a:ext cx="225" cy="4819"/>
              <a:chOff x="1989" y="4074"/>
              <a:chExt cx="225" cy="4819"/>
            </a:xfrm>
          </p:grpSpPr>
          <p:cxnSp>
            <p:nvCxnSpPr>
              <p:cNvPr id="30" name="直接连接符 29">
                <a:extLst>
                  <a:ext uri="{FF2B5EF4-FFF2-40B4-BE49-F238E27FC236}">
                    <a16:creationId xmlns:a16="http://schemas.microsoft.com/office/drawing/2014/main" id="{43E3F269-9189-CAFC-0614-8A1E8104899D}"/>
                  </a:ext>
                </a:extLst>
              </p:cNvPr>
              <p:cNvCxnSpPr/>
              <p:nvPr>
                <p:custDataLst>
                  <p:tags r:id="rId5"/>
                </p:custDataLst>
              </p:nvPr>
            </p:nvCxnSpPr>
            <p:spPr>
              <a:xfrm>
                <a:off x="2099" y="4074"/>
                <a:ext cx="5" cy="4819"/>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5CF11670-167E-A13A-A41D-FBEBEAF58A94}"/>
                  </a:ext>
                </a:extLst>
              </p:cNvPr>
              <p:cNvSpPr/>
              <p:nvPr/>
            </p:nvSpPr>
            <p:spPr>
              <a:xfrm>
                <a:off x="1989" y="4695"/>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id="{2E14DF78-A9D4-F01D-DBBB-950587AA1A4D}"/>
                  </a:ext>
                </a:extLst>
              </p:cNvPr>
              <p:cNvSpPr/>
              <p:nvPr>
                <p:custDataLst>
                  <p:tags r:id="rId6"/>
                </p:custDataLst>
              </p:nvPr>
            </p:nvSpPr>
            <p:spPr>
              <a:xfrm>
                <a:off x="1989" y="7584"/>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1">
            <a:extLst>
              <a:ext uri="{FF2B5EF4-FFF2-40B4-BE49-F238E27FC236}">
                <a16:creationId xmlns:a16="http://schemas.microsoft.com/office/drawing/2014/main" id="{3217B93E-7D7A-FC71-F338-ED7D08C78B7B}"/>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一、实验室的安全与防护</a:t>
            </a:r>
          </a:p>
        </p:txBody>
      </p:sp>
      <p:sp>
        <p:nvSpPr>
          <p:cNvPr id="8" name="任意多边形: 形状 17">
            <a:extLst>
              <a:ext uri="{FF2B5EF4-FFF2-40B4-BE49-F238E27FC236}">
                <a16:creationId xmlns:a16="http://schemas.microsoft.com/office/drawing/2014/main" id="{4A2BBF63-5E1C-FE32-61F4-3E9761988CA6}"/>
              </a:ext>
            </a:extLst>
          </p:cNvPr>
          <p:cNvSpPr/>
          <p:nvPr>
            <p:custDataLst>
              <p:tags r:id="rId2"/>
            </p:custDataLst>
          </p:nvPr>
        </p:nvSpPr>
        <p:spPr>
          <a:xfrm>
            <a:off x="706120" y="1761601"/>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处理突发事故的具体操作规程：</a:t>
            </a:r>
          </a:p>
        </p:txBody>
      </p:sp>
    </p:spTree>
    <p:extLst>
      <p:ext uri="{BB962C8B-B14F-4D97-AF65-F5344CB8AC3E}">
        <p14:creationId xmlns:p14="http://schemas.microsoft.com/office/powerpoint/2010/main" val="108695810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D204C-FD64-5B87-957B-DA8C4F4A9153}"/>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24A764C8-B8FF-0E73-263A-63B8965DE0BB}"/>
              </a:ext>
            </a:extLst>
          </p:cNvPr>
          <p:cNvGrpSpPr/>
          <p:nvPr/>
        </p:nvGrpSpPr>
        <p:grpSpPr>
          <a:xfrm>
            <a:off x="723900" y="1443489"/>
            <a:ext cx="10744200" cy="4873625"/>
            <a:chOff x="1112" y="2325"/>
            <a:chExt cx="16920" cy="7675"/>
          </a:xfrm>
        </p:grpSpPr>
        <p:sp>
          <p:nvSpPr>
            <p:cNvPr id="7" name="直角三角形 6">
              <a:extLst>
                <a:ext uri="{FF2B5EF4-FFF2-40B4-BE49-F238E27FC236}">
                  <a16:creationId xmlns:a16="http://schemas.microsoft.com/office/drawing/2014/main" id="{74EC2474-2774-A61C-7DA5-A7DF937CFA1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FE48067-D621-7457-9B00-33F7BFF9B483}"/>
                </a:ext>
              </a:extLst>
            </p:cNvPr>
            <p:cNvSpPr/>
            <p:nvPr>
              <p:custDataLst>
                <p:tags r:id="rId3"/>
              </p:custDataLst>
            </p:nvPr>
          </p:nvSpPr>
          <p:spPr>
            <a:xfrm>
              <a:off x="1532" y="2648"/>
              <a:ext cx="16500" cy="735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8BB56ABF-F267-EB67-8E89-4D83BC230853}"/>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实习实训场所安全教育</a:t>
              </a:r>
            </a:p>
          </p:txBody>
        </p:sp>
        <p:sp>
          <p:nvSpPr>
            <p:cNvPr id="2" name="文本框 1">
              <a:extLst>
                <a:ext uri="{FF2B5EF4-FFF2-40B4-BE49-F238E27FC236}">
                  <a16:creationId xmlns:a16="http://schemas.microsoft.com/office/drawing/2014/main" id="{4EFACE89-FCFA-24DB-1268-E7CB8E9F1F84}"/>
                </a:ext>
              </a:extLst>
            </p:cNvPr>
            <p:cNvSpPr txBox="1"/>
            <p:nvPr>
              <p:custDataLst>
                <p:tags r:id="rId5"/>
              </p:custDataLst>
            </p:nvPr>
          </p:nvSpPr>
          <p:spPr>
            <a:xfrm>
              <a:off x="1857" y="3171"/>
              <a:ext cx="15755"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实习实训是教育活动中偶发事件的高发环节，师生务必高度重视，明确“安全第一”，贯彻“预防为主”的方针。安全教育要贯彻于实习的全过程，要做到实习实训前有集中动员教育，过程中有注意事项提醒提示，结束后有安全总结。</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按实训操作规程、实习计划进行安全教育的基础上，还要结合每一次实习实训的特殊性，制定出相应的安全规定，并宣传到每位学生，提高学生的安全保护意识和防范能力，建议学生参加校内外实习实训时必须购买意外伤害保险。在实习实训过程中要做到以下几点。</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严格检查设备和场地，发现其不符合安全生产要求，有进入危险厂房、接触危险设备可能性，学生应及时向教师反映，检查合格后才能进行实习实训。</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进行实习实训时，必须按规定着装，穿戴好防护服装和安全帽、靴。</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严格执行交接班制度，离开实习实训厂区时必须切断电源、气源，熄灭火种，清理场地。</a:t>
              </a:r>
            </a:p>
          </p:txBody>
        </p:sp>
      </p:grpSp>
      <p:sp>
        <p:nvSpPr>
          <p:cNvPr id="4" name="1">
            <a:extLst>
              <a:ext uri="{FF2B5EF4-FFF2-40B4-BE49-F238E27FC236}">
                <a16:creationId xmlns:a16="http://schemas.microsoft.com/office/drawing/2014/main" id="{8811030A-7099-2FDD-CDD0-1F9B5468EADE}"/>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二、实习实训场所的安全与防护</a:t>
            </a:r>
          </a:p>
        </p:txBody>
      </p:sp>
    </p:spTree>
    <p:extLst>
      <p:ext uri="{BB962C8B-B14F-4D97-AF65-F5344CB8AC3E}">
        <p14:creationId xmlns:p14="http://schemas.microsoft.com/office/powerpoint/2010/main" val="207325483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4FC87-71F2-1C25-163C-7ADBD507609D}"/>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275658AA-6B72-84E9-504F-441131402D74}"/>
              </a:ext>
            </a:extLst>
          </p:cNvPr>
          <p:cNvGrpSpPr/>
          <p:nvPr/>
        </p:nvGrpSpPr>
        <p:grpSpPr>
          <a:xfrm>
            <a:off x="1221576" y="2167750"/>
            <a:ext cx="10066020" cy="4214495"/>
            <a:chOff x="1989" y="3722"/>
            <a:chExt cx="15852" cy="6637"/>
          </a:xfrm>
        </p:grpSpPr>
        <p:sp>
          <p:nvSpPr>
            <p:cNvPr id="23" name="任意多边形: 形状 6">
              <a:extLst>
                <a:ext uri="{FF2B5EF4-FFF2-40B4-BE49-F238E27FC236}">
                  <a16:creationId xmlns:a16="http://schemas.microsoft.com/office/drawing/2014/main" id="{1E22A19B-D7E4-30A6-03BE-6339EF7748FF}"/>
                </a:ext>
              </a:extLst>
            </p:cNvPr>
            <p:cNvSpPr/>
            <p:nvPr>
              <p:custDataLst>
                <p:tags r:id="rId3"/>
              </p:custDataLst>
            </p:nvPr>
          </p:nvSpPr>
          <p:spPr>
            <a:xfrm>
              <a:off x="2528" y="3722"/>
              <a:ext cx="15313" cy="1906"/>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15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实习实训指导教师负责组织学生实施实习实训活动。实习实训指导教师必须按时到岗，在工作期间不得擅离工作岗位。</a:t>
              </a:r>
            </a:p>
          </p:txBody>
        </p:sp>
        <p:sp>
          <p:nvSpPr>
            <p:cNvPr id="24" name="任意多边形: 形状 7">
              <a:extLst>
                <a:ext uri="{FF2B5EF4-FFF2-40B4-BE49-F238E27FC236}">
                  <a16:creationId xmlns:a16="http://schemas.microsoft.com/office/drawing/2014/main" id="{70C69B2B-4DC8-1E94-22D3-7DD643B1C787}"/>
                </a:ext>
              </a:extLst>
            </p:cNvPr>
            <p:cNvSpPr/>
            <p:nvPr>
              <p:custDataLst>
                <p:tags r:id="rId4"/>
              </p:custDataLst>
            </p:nvPr>
          </p:nvSpPr>
          <p:spPr>
            <a:xfrm>
              <a:off x="2528" y="5853"/>
              <a:ext cx="15308" cy="1906"/>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15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学生进入实习实训场所前必须认真预习实习实训指导书，明确实习实训的目的、原理和步骤，并写出合格的预习报告。</a:t>
              </a:r>
            </a:p>
          </p:txBody>
        </p:sp>
        <p:sp>
          <p:nvSpPr>
            <p:cNvPr id="26" name="任意多边形: 形状 8">
              <a:extLst>
                <a:ext uri="{FF2B5EF4-FFF2-40B4-BE49-F238E27FC236}">
                  <a16:creationId xmlns:a16="http://schemas.microsoft.com/office/drawing/2014/main" id="{C042EAC5-4CEB-BE43-BE4E-7FE15652DC05}"/>
                </a:ext>
              </a:extLst>
            </p:cNvPr>
            <p:cNvSpPr/>
            <p:nvPr>
              <p:custDataLst>
                <p:tags r:id="rId5"/>
              </p:custDataLst>
            </p:nvPr>
          </p:nvSpPr>
          <p:spPr>
            <a:xfrm>
              <a:off x="2533" y="7984"/>
              <a:ext cx="15303" cy="237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15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实习实训前，指导教师应向学生交代清楚本实训室实习实训设备或车间的安全操作规程和注意事项；要求学生爱护公物，注意安全；根据实习实训中的情况为学生提供必要的安全保护用具。</a:t>
              </a:r>
            </a:p>
          </p:txBody>
        </p:sp>
        <p:grpSp>
          <p:nvGrpSpPr>
            <p:cNvPr id="49" name="组合 48">
              <a:extLst>
                <a:ext uri="{FF2B5EF4-FFF2-40B4-BE49-F238E27FC236}">
                  <a16:creationId xmlns:a16="http://schemas.microsoft.com/office/drawing/2014/main" id="{B05E3CDF-7E30-6A4B-AF5D-76C63CB62731}"/>
                </a:ext>
              </a:extLst>
            </p:cNvPr>
            <p:cNvGrpSpPr/>
            <p:nvPr/>
          </p:nvGrpSpPr>
          <p:grpSpPr>
            <a:xfrm>
              <a:off x="1989" y="4074"/>
              <a:ext cx="225" cy="5824"/>
              <a:chOff x="1989" y="4074"/>
              <a:chExt cx="225" cy="5824"/>
            </a:xfrm>
          </p:grpSpPr>
          <p:cxnSp>
            <p:nvCxnSpPr>
              <p:cNvPr id="30" name="直接连接符 29">
                <a:extLst>
                  <a:ext uri="{FF2B5EF4-FFF2-40B4-BE49-F238E27FC236}">
                    <a16:creationId xmlns:a16="http://schemas.microsoft.com/office/drawing/2014/main" id="{085BA708-C334-ED21-0942-AE263611B0DC}"/>
                  </a:ext>
                </a:extLst>
              </p:cNvPr>
              <p:cNvCxnSpPr/>
              <p:nvPr>
                <p:custDataLst>
                  <p:tags r:id="rId6"/>
                </p:custDataLst>
              </p:nvPr>
            </p:nvCxnSpPr>
            <p:spPr>
              <a:xfrm>
                <a:off x="2099" y="4074"/>
                <a:ext cx="5" cy="5824"/>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17BE7CD7-BE93-DE61-BE95-E73E8AF2C5C7}"/>
                  </a:ext>
                </a:extLst>
              </p:cNvPr>
              <p:cNvSpPr/>
              <p:nvPr/>
            </p:nvSpPr>
            <p:spPr>
              <a:xfrm>
                <a:off x="1989" y="4617"/>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64D0478F-71B8-6778-B1BF-CC742D871D3A}"/>
                  </a:ext>
                </a:extLst>
              </p:cNvPr>
              <p:cNvSpPr/>
              <p:nvPr>
                <p:custDataLst>
                  <p:tags r:id="rId7"/>
                </p:custDataLst>
              </p:nvPr>
            </p:nvSpPr>
            <p:spPr>
              <a:xfrm>
                <a:off x="1989" y="6686"/>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E5A4A137-8FD2-A930-BBAB-620584279C0A}"/>
                  </a:ext>
                </a:extLst>
              </p:cNvPr>
              <p:cNvSpPr/>
              <p:nvPr>
                <p:custDataLst>
                  <p:tags r:id="rId8"/>
                </p:custDataLst>
              </p:nvPr>
            </p:nvSpPr>
            <p:spPr>
              <a:xfrm>
                <a:off x="1989" y="9146"/>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a:extLst>
              <a:ext uri="{FF2B5EF4-FFF2-40B4-BE49-F238E27FC236}">
                <a16:creationId xmlns:a16="http://schemas.microsoft.com/office/drawing/2014/main" id="{C6D8FE47-3C82-BC81-F52C-256D2AE01F8B}"/>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二、实习实训场所的安全与防护</a:t>
            </a:r>
          </a:p>
        </p:txBody>
      </p:sp>
      <p:sp>
        <p:nvSpPr>
          <p:cNvPr id="8" name="任意多边形: 形状 17">
            <a:extLst>
              <a:ext uri="{FF2B5EF4-FFF2-40B4-BE49-F238E27FC236}">
                <a16:creationId xmlns:a16="http://schemas.microsoft.com/office/drawing/2014/main" id="{10C0470D-B4E2-6384-F5FB-F14121A48E73}"/>
              </a:ext>
            </a:extLst>
          </p:cNvPr>
          <p:cNvSpPr/>
          <p:nvPr>
            <p:custDataLst>
              <p:tags r:id="rId2"/>
            </p:custDataLst>
          </p:nvPr>
        </p:nvSpPr>
        <p:spPr>
          <a:xfrm>
            <a:off x="706120" y="1476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校内实习实训</a:t>
            </a:r>
          </a:p>
        </p:txBody>
      </p:sp>
    </p:spTree>
    <p:extLst>
      <p:ext uri="{BB962C8B-B14F-4D97-AF65-F5344CB8AC3E}">
        <p14:creationId xmlns:p14="http://schemas.microsoft.com/office/powerpoint/2010/main" val="23907513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7BC00-C1D9-1E70-CCC6-DA0F2D2D46F6}"/>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6B88433A-614E-A9A9-D481-45C9D4ADB177}"/>
              </a:ext>
            </a:extLst>
          </p:cNvPr>
          <p:cNvGrpSpPr/>
          <p:nvPr/>
        </p:nvGrpSpPr>
        <p:grpSpPr>
          <a:xfrm>
            <a:off x="1221576" y="2494921"/>
            <a:ext cx="10066020" cy="3444240"/>
            <a:chOff x="1989" y="3722"/>
            <a:chExt cx="15852" cy="5424"/>
          </a:xfrm>
        </p:grpSpPr>
        <p:sp>
          <p:nvSpPr>
            <p:cNvPr id="23" name="任意多边形: 形状 6">
              <a:extLst>
                <a:ext uri="{FF2B5EF4-FFF2-40B4-BE49-F238E27FC236}">
                  <a16:creationId xmlns:a16="http://schemas.microsoft.com/office/drawing/2014/main" id="{9C573053-9918-F861-7B00-944C377900CD}"/>
                </a:ext>
              </a:extLst>
            </p:cNvPr>
            <p:cNvSpPr/>
            <p:nvPr>
              <p:custDataLst>
                <p:tags r:id="rId3"/>
              </p:custDataLst>
            </p:nvPr>
          </p:nvSpPr>
          <p:spPr>
            <a:xfrm>
              <a:off x="2528" y="3722"/>
              <a:ext cx="15313" cy="1906"/>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(4)</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学生进入实习实训室后必须自觉服从管理，听从指挥，严格遵守仪器设备的操作规范。在使用未操作过的设备前，应读懂其使用说明书，并有指导教师在场，方能操作该设备。对不遵守操作规范者，指导老师应立即停止其实习实训活动。</a:t>
              </a:r>
            </a:p>
          </p:txBody>
        </p:sp>
        <p:sp>
          <p:nvSpPr>
            <p:cNvPr id="24" name="任意多边形: 形状 7">
              <a:extLst>
                <a:ext uri="{FF2B5EF4-FFF2-40B4-BE49-F238E27FC236}">
                  <a16:creationId xmlns:a16="http://schemas.microsoft.com/office/drawing/2014/main" id="{3696FEB1-124B-0227-47E8-C8D5CE2410E9}"/>
                </a:ext>
              </a:extLst>
            </p:cNvPr>
            <p:cNvSpPr/>
            <p:nvPr>
              <p:custDataLst>
                <p:tags r:id="rId4"/>
              </p:custDataLst>
            </p:nvPr>
          </p:nvSpPr>
          <p:spPr>
            <a:xfrm>
              <a:off x="2528" y="5853"/>
              <a:ext cx="15308" cy="1906"/>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学生应严格按操作规程进行实习实训，若在实习实训过程中发现仪器设备或机器有损坏、出现故障等其他异常情况时，应立即切断电源、保护现场，并报告指导老师处理。因违反操作规程而造成损坏仪器设备的，应按照规定酌情赔偿，并做违规处理。</a:t>
              </a:r>
            </a:p>
          </p:txBody>
        </p:sp>
        <p:sp>
          <p:nvSpPr>
            <p:cNvPr id="26" name="任意多边形: 形状 8">
              <a:extLst>
                <a:ext uri="{FF2B5EF4-FFF2-40B4-BE49-F238E27FC236}">
                  <a16:creationId xmlns:a16="http://schemas.microsoft.com/office/drawing/2014/main" id="{5B080351-6774-1545-D8D5-35B726ABA0B4}"/>
                </a:ext>
              </a:extLst>
            </p:cNvPr>
            <p:cNvSpPr/>
            <p:nvPr>
              <p:custDataLst>
                <p:tags r:id="rId5"/>
              </p:custDataLst>
            </p:nvPr>
          </p:nvSpPr>
          <p:spPr>
            <a:xfrm>
              <a:off x="2533" y="7984"/>
              <a:ext cx="15303" cy="1162"/>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实习实训完毕后，必须整理好实习实训所用的仪器设备及配件，将个人物品和废纸杂物带离。</a:t>
              </a:r>
            </a:p>
          </p:txBody>
        </p:sp>
        <p:grpSp>
          <p:nvGrpSpPr>
            <p:cNvPr id="49" name="组合 48">
              <a:extLst>
                <a:ext uri="{FF2B5EF4-FFF2-40B4-BE49-F238E27FC236}">
                  <a16:creationId xmlns:a16="http://schemas.microsoft.com/office/drawing/2014/main" id="{C0249F2E-684D-3D21-47E1-46EB25BEFE90}"/>
                </a:ext>
              </a:extLst>
            </p:cNvPr>
            <p:cNvGrpSpPr/>
            <p:nvPr/>
          </p:nvGrpSpPr>
          <p:grpSpPr>
            <a:xfrm>
              <a:off x="1989" y="4074"/>
              <a:ext cx="225" cy="4876"/>
              <a:chOff x="1989" y="4074"/>
              <a:chExt cx="225" cy="4876"/>
            </a:xfrm>
          </p:grpSpPr>
          <p:cxnSp>
            <p:nvCxnSpPr>
              <p:cNvPr id="30" name="直接连接符 29">
                <a:extLst>
                  <a:ext uri="{FF2B5EF4-FFF2-40B4-BE49-F238E27FC236}">
                    <a16:creationId xmlns:a16="http://schemas.microsoft.com/office/drawing/2014/main" id="{1F65C367-57AE-2ED0-00FD-529215CE4FB9}"/>
                  </a:ext>
                </a:extLst>
              </p:cNvPr>
              <p:cNvCxnSpPr/>
              <p:nvPr>
                <p:custDataLst>
                  <p:tags r:id="rId6"/>
                </p:custDataLst>
              </p:nvPr>
            </p:nvCxnSpPr>
            <p:spPr>
              <a:xfrm>
                <a:off x="2099" y="4074"/>
                <a:ext cx="5" cy="4876"/>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2873C416-F618-3C70-864B-4955FC4A6F4C}"/>
                  </a:ext>
                </a:extLst>
              </p:cNvPr>
              <p:cNvSpPr/>
              <p:nvPr/>
            </p:nvSpPr>
            <p:spPr>
              <a:xfrm>
                <a:off x="1989" y="4617"/>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DC5F8830-392C-B358-085C-7650C83F9261}"/>
                  </a:ext>
                </a:extLst>
              </p:cNvPr>
              <p:cNvSpPr/>
              <p:nvPr>
                <p:custDataLst>
                  <p:tags r:id="rId7"/>
                </p:custDataLst>
              </p:nvPr>
            </p:nvSpPr>
            <p:spPr>
              <a:xfrm>
                <a:off x="1989" y="6686"/>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40EEAE6F-23F9-E09C-2C42-944EAE0BA711}"/>
                  </a:ext>
                </a:extLst>
              </p:cNvPr>
              <p:cNvSpPr/>
              <p:nvPr>
                <p:custDataLst>
                  <p:tags r:id="rId8"/>
                </p:custDataLst>
              </p:nvPr>
            </p:nvSpPr>
            <p:spPr>
              <a:xfrm>
                <a:off x="1989" y="8453"/>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a:extLst>
              <a:ext uri="{FF2B5EF4-FFF2-40B4-BE49-F238E27FC236}">
                <a16:creationId xmlns:a16="http://schemas.microsoft.com/office/drawing/2014/main" id="{8EFF8588-C97C-A1A9-61B0-F1A90001BD44}"/>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二、实习实训场所的安全与防护</a:t>
            </a:r>
          </a:p>
        </p:txBody>
      </p:sp>
      <p:sp>
        <p:nvSpPr>
          <p:cNvPr id="8" name="任意多边形: 形状 17">
            <a:extLst>
              <a:ext uri="{FF2B5EF4-FFF2-40B4-BE49-F238E27FC236}">
                <a16:creationId xmlns:a16="http://schemas.microsoft.com/office/drawing/2014/main" id="{B9AF66DE-51D0-0271-434F-ABB3A7B12EA8}"/>
              </a:ext>
            </a:extLst>
          </p:cNvPr>
          <p:cNvSpPr/>
          <p:nvPr>
            <p:custDataLst>
              <p:tags r:id="rId2"/>
            </p:custDataLst>
          </p:nvPr>
        </p:nvSpPr>
        <p:spPr>
          <a:xfrm>
            <a:off x="706120" y="1694489"/>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校内实习实训</a:t>
            </a:r>
          </a:p>
        </p:txBody>
      </p:sp>
    </p:spTree>
    <p:extLst>
      <p:ext uri="{BB962C8B-B14F-4D97-AF65-F5344CB8AC3E}">
        <p14:creationId xmlns:p14="http://schemas.microsoft.com/office/powerpoint/2010/main" val="345818008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EDC18-1DB5-6227-19A3-65624742CD76}"/>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5E46B757-0F52-C4F2-60C8-4918F57B1C68}"/>
              </a:ext>
            </a:extLst>
          </p:cNvPr>
          <p:cNvGrpSpPr/>
          <p:nvPr/>
        </p:nvGrpSpPr>
        <p:grpSpPr>
          <a:xfrm>
            <a:off x="1214590" y="2469753"/>
            <a:ext cx="10073005" cy="3425190"/>
            <a:chOff x="1978" y="3722"/>
            <a:chExt cx="15863" cy="5394"/>
          </a:xfrm>
        </p:grpSpPr>
        <p:sp>
          <p:nvSpPr>
            <p:cNvPr id="23" name="任意多边形: 形状 6">
              <a:extLst>
                <a:ext uri="{FF2B5EF4-FFF2-40B4-BE49-F238E27FC236}">
                  <a16:creationId xmlns:a16="http://schemas.microsoft.com/office/drawing/2014/main" id="{40317301-6E9C-C3FE-7AB6-82E29E535CAC}"/>
                </a:ext>
              </a:extLst>
            </p:cNvPr>
            <p:cNvSpPr/>
            <p:nvPr>
              <p:custDataLst>
                <p:tags r:id="rId4"/>
              </p:custDataLst>
            </p:nvPr>
          </p:nvSpPr>
          <p:spPr>
            <a:xfrm>
              <a:off x="2528" y="3722"/>
              <a:ext cx="15313" cy="2316"/>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需选择具有独立法人资格、依法经营、管理规范、规模较大、技术先进、有较高社会信誉或具有较高资质等级，并能提供岗位与学生所学专业对口或相近的实习单位组织学生顶岗实习。学生因个人原因要求自行选择实习单位的，必须由学生本人和家长共同提出申请，提供实习单位同意接收该学生顶岗实习的公函及实习协议，经系部批准后方可开始实习。对自行选择实习单位的学生，应定期进行实习过程检查。</a:t>
              </a:r>
            </a:p>
          </p:txBody>
        </p:sp>
        <p:sp>
          <p:nvSpPr>
            <p:cNvPr id="24" name="任意多边形: 形状 7">
              <a:extLst>
                <a:ext uri="{FF2B5EF4-FFF2-40B4-BE49-F238E27FC236}">
                  <a16:creationId xmlns:a16="http://schemas.microsoft.com/office/drawing/2014/main" id="{31619C0A-FEAD-2CC5-40FB-75C21784B0E3}"/>
                </a:ext>
              </a:extLst>
            </p:cNvPr>
            <p:cNvSpPr/>
            <p:nvPr>
              <p:custDataLst>
                <p:tags r:id="rId5"/>
              </p:custDataLst>
            </p:nvPr>
          </p:nvSpPr>
          <p:spPr>
            <a:xfrm>
              <a:off x="2528" y="6211"/>
              <a:ext cx="15308" cy="1134"/>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学院必须与实习单位、学生本人签订包括安全条款在内的相关协议。所签协议必须符合国家相关法律法规的要求。</a:t>
              </a:r>
            </a:p>
          </p:txBody>
        </p:sp>
        <p:sp>
          <p:nvSpPr>
            <p:cNvPr id="26" name="任意多边形: 形状 8">
              <a:extLst>
                <a:ext uri="{FF2B5EF4-FFF2-40B4-BE49-F238E27FC236}">
                  <a16:creationId xmlns:a16="http://schemas.microsoft.com/office/drawing/2014/main" id="{895EA575-B95E-CDA6-D32C-3BEA417C01D6}"/>
                </a:ext>
              </a:extLst>
            </p:cNvPr>
            <p:cNvSpPr/>
            <p:nvPr>
              <p:custDataLst>
                <p:tags r:id="rId6"/>
              </p:custDataLst>
            </p:nvPr>
          </p:nvSpPr>
          <p:spPr>
            <a:xfrm>
              <a:off x="2528" y="7518"/>
              <a:ext cx="15303" cy="1598"/>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学校或系部与实习单位应当联合建立安全保障组织，加强顶岗实习学生安全意识教育、岗前安全生产教育和培训，保证顶岗实习学生具备必要的安全生产知识和自我保护能力，掌握本岗位的安全操作技能。未经安全生产教育和培训的实习学生，不得顶岗作业。</a:t>
              </a:r>
            </a:p>
          </p:txBody>
        </p:sp>
        <p:grpSp>
          <p:nvGrpSpPr>
            <p:cNvPr id="49" name="组合 48">
              <a:extLst>
                <a:ext uri="{FF2B5EF4-FFF2-40B4-BE49-F238E27FC236}">
                  <a16:creationId xmlns:a16="http://schemas.microsoft.com/office/drawing/2014/main" id="{C44F19DF-EB99-57E4-0C32-515944A72AAE}"/>
                </a:ext>
              </a:extLst>
            </p:cNvPr>
            <p:cNvGrpSpPr/>
            <p:nvPr/>
          </p:nvGrpSpPr>
          <p:grpSpPr>
            <a:xfrm>
              <a:off x="1978" y="3850"/>
              <a:ext cx="236" cy="5046"/>
              <a:chOff x="1978" y="3850"/>
              <a:chExt cx="236" cy="5046"/>
            </a:xfrm>
          </p:grpSpPr>
          <p:cxnSp>
            <p:nvCxnSpPr>
              <p:cNvPr id="30" name="直接连接符 29">
                <a:extLst>
                  <a:ext uri="{FF2B5EF4-FFF2-40B4-BE49-F238E27FC236}">
                    <a16:creationId xmlns:a16="http://schemas.microsoft.com/office/drawing/2014/main" id="{72C0B585-52A3-5861-AC67-A4D2C9F1B41A}"/>
                  </a:ext>
                </a:extLst>
              </p:cNvPr>
              <p:cNvCxnSpPr/>
              <p:nvPr>
                <p:custDataLst>
                  <p:tags r:id="rId7"/>
                </p:custDataLst>
              </p:nvPr>
            </p:nvCxnSpPr>
            <p:spPr>
              <a:xfrm>
                <a:off x="2099" y="3850"/>
                <a:ext cx="5" cy="5046"/>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A8FB7040-6ECB-3F04-DC34-290867F2DF85}"/>
                  </a:ext>
                </a:extLst>
              </p:cNvPr>
              <p:cNvSpPr/>
              <p:nvPr/>
            </p:nvSpPr>
            <p:spPr>
              <a:xfrm>
                <a:off x="1978" y="4786"/>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E4173118-5B74-E878-6B2B-FC577262BBF2}"/>
                  </a:ext>
                </a:extLst>
              </p:cNvPr>
              <p:cNvSpPr/>
              <p:nvPr>
                <p:custDataLst>
                  <p:tags r:id="rId8"/>
                </p:custDataLst>
              </p:nvPr>
            </p:nvSpPr>
            <p:spPr>
              <a:xfrm>
                <a:off x="1989" y="8177"/>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1">
            <a:extLst>
              <a:ext uri="{FF2B5EF4-FFF2-40B4-BE49-F238E27FC236}">
                <a16:creationId xmlns:a16="http://schemas.microsoft.com/office/drawing/2014/main" id="{C263E053-2475-4751-DD0E-590C0D922340}"/>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一、实验室的安全与防护</a:t>
            </a:r>
          </a:p>
        </p:txBody>
      </p:sp>
      <p:sp>
        <p:nvSpPr>
          <p:cNvPr id="8" name="任意多边形: 形状 17">
            <a:extLst>
              <a:ext uri="{FF2B5EF4-FFF2-40B4-BE49-F238E27FC236}">
                <a16:creationId xmlns:a16="http://schemas.microsoft.com/office/drawing/2014/main" id="{15AF509B-2138-2B3A-D740-F7685D216F8C}"/>
              </a:ext>
            </a:extLst>
          </p:cNvPr>
          <p:cNvSpPr/>
          <p:nvPr>
            <p:custDataLst>
              <p:tags r:id="rId2"/>
            </p:custDataLst>
          </p:nvPr>
        </p:nvSpPr>
        <p:spPr>
          <a:xfrm>
            <a:off x="706119" y="1778378"/>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校外顶岗实习</a:t>
            </a:r>
          </a:p>
        </p:txBody>
      </p:sp>
      <p:sp>
        <p:nvSpPr>
          <p:cNvPr id="6" name="椭圆 5">
            <a:extLst>
              <a:ext uri="{FF2B5EF4-FFF2-40B4-BE49-F238E27FC236}">
                <a16:creationId xmlns:a16="http://schemas.microsoft.com/office/drawing/2014/main" id="{5BFC6816-DA3D-6089-7A48-5AA6AFD84EDD}"/>
              </a:ext>
            </a:extLst>
          </p:cNvPr>
          <p:cNvSpPr/>
          <p:nvPr>
            <p:custDataLst>
              <p:tags r:id="rId3"/>
            </p:custDataLst>
          </p:nvPr>
        </p:nvSpPr>
        <p:spPr>
          <a:xfrm>
            <a:off x="1221575" y="4325998"/>
            <a:ext cx="142875" cy="14287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29224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BA820-9AD2-DDD2-66A6-5A25CE626924}"/>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F7A79BBF-7544-7D7A-B179-62364B148ED0}"/>
              </a:ext>
            </a:extLst>
          </p:cNvPr>
          <p:cNvGrpSpPr/>
          <p:nvPr/>
        </p:nvGrpSpPr>
        <p:grpSpPr>
          <a:xfrm>
            <a:off x="1221576" y="2494921"/>
            <a:ext cx="10066020" cy="3536950"/>
            <a:chOff x="1989" y="3722"/>
            <a:chExt cx="15852" cy="5570"/>
          </a:xfrm>
        </p:grpSpPr>
        <p:sp>
          <p:nvSpPr>
            <p:cNvPr id="23" name="任意多边形: 形状 6">
              <a:extLst>
                <a:ext uri="{FF2B5EF4-FFF2-40B4-BE49-F238E27FC236}">
                  <a16:creationId xmlns:a16="http://schemas.microsoft.com/office/drawing/2014/main" id="{316F0352-A6BC-80AA-757D-C1EF131F5496}"/>
                </a:ext>
              </a:extLst>
            </p:cNvPr>
            <p:cNvSpPr/>
            <p:nvPr>
              <p:custDataLst>
                <p:tags r:id="rId3"/>
              </p:custDataLst>
            </p:nvPr>
          </p:nvSpPr>
          <p:spPr>
            <a:xfrm>
              <a:off x="2528" y="3722"/>
              <a:ext cx="15313" cy="2131"/>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(4)</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不得安排一年级学生到企事业等单位顶岗实习；不得安排学生从事高空、井下、放射性、高毒、易燃易爆，以及其他具有安全隐患的实习岗位；不得安排学生到酒吧、夜总会、歌厅、洗浴中心等营业性娱乐场所顶岗实习；不得通过中介机构有偿代理组织、安排和管理学生顶岗实习工作；对顶岗实习的学生应当执行国家在劳动时间方面的相关规定。</a:t>
              </a:r>
            </a:p>
          </p:txBody>
        </p:sp>
        <p:sp>
          <p:nvSpPr>
            <p:cNvPr id="24" name="任意多边形: 形状 7">
              <a:extLst>
                <a:ext uri="{FF2B5EF4-FFF2-40B4-BE49-F238E27FC236}">
                  <a16:creationId xmlns:a16="http://schemas.microsoft.com/office/drawing/2014/main" id="{D0B18434-2AE0-CE64-15E3-F43E9FE2B7A8}"/>
                </a:ext>
              </a:extLst>
            </p:cNvPr>
            <p:cNvSpPr/>
            <p:nvPr>
              <p:custDataLst>
                <p:tags r:id="rId4"/>
              </p:custDataLst>
            </p:nvPr>
          </p:nvSpPr>
          <p:spPr>
            <a:xfrm>
              <a:off x="2530" y="6019"/>
              <a:ext cx="15308" cy="1727"/>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学生赴校外顶岗实习前，要事先确定实习指导教师。各专业指导教师负责组织实施实习活动并加强实习过程管理。对在实习过程中发现的异常事件应及时上报实习实训处。集体乘车的要指定安全责任人，明确安全责任。</a:t>
              </a:r>
            </a:p>
          </p:txBody>
        </p:sp>
        <p:sp>
          <p:nvSpPr>
            <p:cNvPr id="26" name="任意多边形: 形状 8">
              <a:extLst>
                <a:ext uri="{FF2B5EF4-FFF2-40B4-BE49-F238E27FC236}">
                  <a16:creationId xmlns:a16="http://schemas.microsoft.com/office/drawing/2014/main" id="{8932E19C-D519-978E-A6AD-9C86F9D03ABA}"/>
                </a:ext>
              </a:extLst>
            </p:cNvPr>
            <p:cNvSpPr/>
            <p:nvPr>
              <p:custDataLst>
                <p:tags r:id="rId5"/>
              </p:custDataLst>
            </p:nvPr>
          </p:nvSpPr>
          <p:spPr>
            <a:xfrm>
              <a:off x="2533" y="7984"/>
              <a:ext cx="15303" cy="1308"/>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指导教师应当对学生进行相应的安全教育工作，明确安全保护要求和实习纪律，告知学生在实习活动中应当注意的事项，采取必要的措施，预防安全事故的发生，保护学生安全。</a:t>
              </a:r>
            </a:p>
          </p:txBody>
        </p:sp>
        <p:grpSp>
          <p:nvGrpSpPr>
            <p:cNvPr id="49" name="组合 48">
              <a:extLst>
                <a:ext uri="{FF2B5EF4-FFF2-40B4-BE49-F238E27FC236}">
                  <a16:creationId xmlns:a16="http://schemas.microsoft.com/office/drawing/2014/main" id="{D64C9A12-AD51-E376-68E3-7804E4DAF116}"/>
                </a:ext>
              </a:extLst>
            </p:cNvPr>
            <p:cNvGrpSpPr/>
            <p:nvPr/>
          </p:nvGrpSpPr>
          <p:grpSpPr>
            <a:xfrm>
              <a:off x="1989" y="4074"/>
              <a:ext cx="225" cy="4876"/>
              <a:chOff x="1989" y="4074"/>
              <a:chExt cx="225" cy="4876"/>
            </a:xfrm>
          </p:grpSpPr>
          <p:cxnSp>
            <p:nvCxnSpPr>
              <p:cNvPr id="30" name="直接连接符 29">
                <a:extLst>
                  <a:ext uri="{FF2B5EF4-FFF2-40B4-BE49-F238E27FC236}">
                    <a16:creationId xmlns:a16="http://schemas.microsoft.com/office/drawing/2014/main" id="{C1AD5FFC-D158-D855-89E8-9B4B46B95743}"/>
                  </a:ext>
                </a:extLst>
              </p:cNvPr>
              <p:cNvCxnSpPr/>
              <p:nvPr>
                <p:custDataLst>
                  <p:tags r:id="rId6"/>
                </p:custDataLst>
              </p:nvPr>
            </p:nvCxnSpPr>
            <p:spPr>
              <a:xfrm>
                <a:off x="2099" y="4074"/>
                <a:ext cx="5" cy="4876"/>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F2768004-8BD0-1C77-3223-4251A35C775D}"/>
                  </a:ext>
                </a:extLst>
              </p:cNvPr>
              <p:cNvSpPr/>
              <p:nvPr/>
            </p:nvSpPr>
            <p:spPr>
              <a:xfrm>
                <a:off x="1989" y="4682"/>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A18C900A-C32C-2FEB-E4C4-2723F1079CFB}"/>
                  </a:ext>
                </a:extLst>
              </p:cNvPr>
              <p:cNvSpPr/>
              <p:nvPr>
                <p:custDataLst>
                  <p:tags r:id="rId7"/>
                </p:custDataLst>
              </p:nvPr>
            </p:nvSpPr>
            <p:spPr>
              <a:xfrm>
                <a:off x="1989" y="6686"/>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937CBF90-8CA8-A756-C955-8C7C11656155}"/>
                  </a:ext>
                </a:extLst>
              </p:cNvPr>
              <p:cNvSpPr/>
              <p:nvPr>
                <p:custDataLst>
                  <p:tags r:id="rId8"/>
                </p:custDataLst>
              </p:nvPr>
            </p:nvSpPr>
            <p:spPr>
              <a:xfrm>
                <a:off x="1989" y="8453"/>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a:extLst>
              <a:ext uri="{FF2B5EF4-FFF2-40B4-BE49-F238E27FC236}">
                <a16:creationId xmlns:a16="http://schemas.microsoft.com/office/drawing/2014/main" id="{0A6C2C15-DB89-883B-F533-438874AB1AB7}"/>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二、实习实训场所的安全与防护</a:t>
            </a:r>
          </a:p>
        </p:txBody>
      </p:sp>
      <p:sp>
        <p:nvSpPr>
          <p:cNvPr id="8" name="任意多边形: 形状 17">
            <a:extLst>
              <a:ext uri="{FF2B5EF4-FFF2-40B4-BE49-F238E27FC236}">
                <a16:creationId xmlns:a16="http://schemas.microsoft.com/office/drawing/2014/main" id="{27BB83BA-0F36-D751-5DB2-7039E2637FC5}"/>
              </a:ext>
            </a:extLst>
          </p:cNvPr>
          <p:cNvSpPr/>
          <p:nvPr>
            <p:custDataLst>
              <p:tags r:id="rId2"/>
            </p:custDataLst>
          </p:nvPr>
        </p:nvSpPr>
        <p:spPr>
          <a:xfrm>
            <a:off x="706120" y="1694489"/>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校外顶岗实习</a:t>
            </a:r>
          </a:p>
        </p:txBody>
      </p:sp>
    </p:spTree>
    <p:extLst>
      <p:ext uri="{BB962C8B-B14F-4D97-AF65-F5344CB8AC3E}">
        <p14:creationId xmlns:p14="http://schemas.microsoft.com/office/powerpoint/2010/main" val="83354322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A26A0-193E-06D6-FA97-72B0339A6BDB}"/>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368DDACA-C3CD-34EB-F653-168E98C122C7}"/>
              </a:ext>
            </a:extLst>
          </p:cNvPr>
          <p:cNvGrpSpPr/>
          <p:nvPr/>
        </p:nvGrpSpPr>
        <p:grpSpPr>
          <a:xfrm>
            <a:off x="1221576" y="2494921"/>
            <a:ext cx="10066020" cy="3729990"/>
            <a:chOff x="1989" y="3722"/>
            <a:chExt cx="15852" cy="5874"/>
          </a:xfrm>
        </p:grpSpPr>
        <p:sp>
          <p:nvSpPr>
            <p:cNvPr id="23" name="任意多边形: 形状 6">
              <a:extLst>
                <a:ext uri="{FF2B5EF4-FFF2-40B4-BE49-F238E27FC236}">
                  <a16:creationId xmlns:a16="http://schemas.microsoft.com/office/drawing/2014/main" id="{581BE91E-6841-A05B-BAB0-13B5B5F8A32F}"/>
                </a:ext>
              </a:extLst>
            </p:cNvPr>
            <p:cNvSpPr/>
            <p:nvPr>
              <p:custDataLst>
                <p:tags r:id="rId3"/>
              </p:custDataLst>
            </p:nvPr>
          </p:nvSpPr>
          <p:spPr>
            <a:xfrm>
              <a:off x="2528" y="3722"/>
              <a:ext cx="15313" cy="2571"/>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(7)</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在实习过程中，指导教师要对学生严格要求，加强指导，在对学生进行专业教学的同时，对可能存在的安全隐患，及时提醒每个学生，确保每位学生的安全。实习过程中的安全教育应日常化、制度化，指导教师应每天早晚就当天的实习内容制定安全预案，并传达到每一位学生。各实习小组应设有专职安全员，负责本组安全，学生实习场所的安全管理应遵从所在单位的规定。</a:t>
              </a:r>
            </a:p>
          </p:txBody>
        </p:sp>
        <p:sp>
          <p:nvSpPr>
            <p:cNvPr id="24" name="任意多边形: 形状 7">
              <a:extLst>
                <a:ext uri="{FF2B5EF4-FFF2-40B4-BE49-F238E27FC236}">
                  <a16:creationId xmlns:a16="http://schemas.microsoft.com/office/drawing/2014/main" id="{A9605E15-3880-F244-D2CE-921FFD420F12}"/>
                </a:ext>
              </a:extLst>
            </p:cNvPr>
            <p:cNvSpPr/>
            <p:nvPr>
              <p:custDataLst>
                <p:tags r:id="rId4"/>
              </p:custDataLst>
            </p:nvPr>
          </p:nvSpPr>
          <p:spPr>
            <a:xfrm>
              <a:off x="2530" y="6486"/>
              <a:ext cx="15308" cy="1308"/>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毕业实习前，辅导员应将实习班级学生的姓名和家庭地址、指导老师姓名、辅导员姓名、实习单位及地址、上述人员和单位的联系电话等造册发给学生和相关人员并上报备查。</a:t>
              </a:r>
            </a:p>
          </p:txBody>
        </p:sp>
        <p:sp>
          <p:nvSpPr>
            <p:cNvPr id="26" name="任意多边形: 形状 8">
              <a:extLst>
                <a:ext uri="{FF2B5EF4-FFF2-40B4-BE49-F238E27FC236}">
                  <a16:creationId xmlns:a16="http://schemas.microsoft.com/office/drawing/2014/main" id="{68E71FFB-78A7-6603-9122-81CC23BFFF4D}"/>
                </a:ext>
              </a:extLst>
            </p:cNvPr>
            <p:cNvSpPr/>
            <p:nvPr>
              <p:custDataLst>
                <p:tags r:id="rId5"/>
              </p:custDataLst>
            </p:nvPr>
          </p:nvSpPr>
          <p:spPr>
            <a:xfrm>
              <a:off x="2533" y="7984"/>
              <a:ext cx="15303" cy="1612"/>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实习学生在校外实习时必须尊重实习指导教师，并遵守实习单位的规章制度和安全制度，对不遵守相关制度与要求者，指导教师应及时给予批评教育；对情节严重者，指导教师应立即停止其实习活动，令其返校，并上报。</a:t>
              </a:r>
            </a:p>
          </p:txBody>
        </p:sp>
        <p:grpSp>
          <p:nvGrpSpPr>
            <p:cNvPr id="49" name="组合 48">
              <a:extLst>
                <a:ext uri="{FF2B5EF4-FFF2-40B4-BE49-F238E27FC236}">
                  <a16:creationId xmlns:a16="http://schemas.microsoft.com/office/drawing/2014/main" id="{DFC9920D-FE61-5915-4226-BB226D59CCD2}"/>
                </a:ext>
              </a:extLst>
            </p:cNvPr>
            <p:cNvGrpSpPr/>
            <p:nvPr/>
          </p:nvGrpSpPr>
          <p:grpSpPr>
            <a:xfrm>
              <a:off x="1989" y="4074"/>
              <a:ext cx="225" cy="5386"/>
              <a:chOff x="1989" y="4074"/>
              <a:chExt cx="225" cy="5386"/>
            </a:xfrm>
          </p:grpSpPr>
          <p:cxnSp>
            <p:nvCxnSpPr>
              <p:cNvPr id="30" name="直接连接符 29">
                <a:extLst>
                  <a:ext uri="{FF2B5EF4-FFF2-40B4-BE49-F238E27FC236}">
                    <a16:creationId xmlns:a16="http://schemas.microsoft.com/office/drawing/2014/main" id="{AB2F3F2F-CE9B-A1C5-4250-94B18D8C7E79}"/>
                  </a:ext>
                </a:extLst>
              </p:cNvPr>
              <p:cNvCxnSpPr/>
              <p:nvPr>
                <p:custDataLst>
                  <p:tags r:id="rId6"/>
                </p:custDataLst>
              </p:nvPr>
            </p:nvCxnSpPr>
            <p:spPr>
              <a:xfrm>
                <a:off x="2099" y="4074"/>
                <a:ext cx="5" cy="5386"/>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5ADECB51-587F-8122-3AEF-EA5C363385D5}"/>
                  </a:ext>
                </a:extLst>
              </p:cNvPr>
              <p:cNvSpPr/>
              <p:nvPr/>
            </p:nvSpPr>
            <p:spPr>
              <a:xfrm>
                <a:off x="1989" y="4682"/>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F300162A-4FCE-40F4-8828-9062A835417B}"/>
                  </a:ext>
                </a:extLst>
              </p:cNvPr>
              <p:cNvSpPr/>
              <p:nvPr>
                <p:custDataLst>
                  <p:tags r:id="rId7"/>
                </p:custDataLst>
              </p:nvPr>
            </p:nvSpPr>
            <p:spPr>
              <a:xfrm>
                <a:off x="1989" y="6686"/>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992FA4D3-663C-2A81-C5BF-B1437CB5C8A0}"/>
                  </a:ext>
                </a:extLst>
              </p:cNvPr>
              <p:cNvSpPr/>
              <p:nvPr>
                <p:custDataLst>
                  <p:tags r:id="rId8"/>
                </p:custDataLst>
              </p:nvPr>
            </p:nvSpPr>
            <p:spPr>
              <a:xfrm>
                <a:off x="1989" y="8687"/>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a:extLst>
              <a:ext uri="{FF2B5EF4-FFF2-40B4-BE49-F238E27FC236}">
                <a16:creationId xmlns:a16="http://schemas.microsoft.com/office/drawing/2014/main" id="{02843CF1-0BCF-8D58-4805-472EBBB774E5}"/>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二、实习实训场所的安全与防护</a:t>
            </a:r>
          </a:p>
        </p:txBody>
      </p:sp>
      <p:sp>
        <p:nvSpPr>
          <p:cNvPr id="8" name="任意多边形: 形状 17">
            <a:extLst>
              <a:ext uri="{FF2B5EF4-FFF2-40B4-BE49-F238E27FC236}">
                <a16:creationId xmlns:a16="http://schemas.microsoft.com/office/drawing/2014/main" id="{4343DC8B-059F-4A5F-1485-B5E3EAEC1F8D}"/>
              </a:ext>
            </a:extLst>
          </p:cNvPr>
          <p:cNvSpPr/>
          <p:nvPr>
            <p:custDataLst>
              <p:tags r:id="rId2"/>
            </p:custDataLst>
          </p:nvPr>
        </p:nvSpPr>
        <p:spPr>
          <a:xfrm>
            <a:off x="706120" y="1694489"/>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校外顶岗实习</a:t>
            </a:r>
          </a:p>
        </p:txBody>
      </p:sp>
    </p:spTree>
    <p:extLst>
      <p:ext uri="{BB962C8B-B14F-4D97-AF65-F5344CB8AC3E}">
        <p14:creationId xmlns:p14="http://schemas.microsoft.com/office/powerpoint/2010/main" val="426074814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7BBEE-E371-52AA-D409-93D894282B1B}"/>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E78D9837-A0FC-3F67-5544-D61A82FEFC72}"/>
              </a:ext>
            </a:extLst>
          </p:cNvPr>
          <p:cNvGrpSpPr/>
          <p:nvPr/>
        </p:nvGrpSpPr>
        <p:grpSpPr>
          <a:xfrm>
            <a:off x="1221576" y="2452976"/>
            <a:ext cx="10066020" cy="3511550"/>
            <a:chOff x="1989" y="3722"/>
            <a:chExt cx="15852" cy="5530"/>
          </a:xfrm>
        </p:grpSpPr>
        <p:sp>
          <p:nvSpPr>
            <p:cNvPr id="23" name="任意多边形: 形状 6">
              <a:extLst>
                <a:ext uri="{FF2B5EF4-FFF2-40B4-BE49-F238E27FC236}">
                  <a16:creationId xmlns:a16="http://schemas.microsoft.com/office/drawing/2014/main" id="{2C7ABB09-D175-1ACC-50E3-9D7873CADC11}"/>
                </a:ext>
              </a:extLst>
            </p:cNvPr>
            <p:cNvSpPr/>
            <p:nvPr>
              <p:custDataLst>
                <p:tags r:id="rId3"/>
              </p:custDataLst>
            </p:nvPr>
          </p:nvSpPr>
          <p:spPr>
            <a:xfrm>
              <a:off x="2528" y="3722"/>
              <a:ext cx="15313" cy="2954"/>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150000"/>
                </a:lnSpc>
                <a:spcBef>
                  <a:spcPct val="0"/>
                </a:spcBef>
                <a:spcAft>
                  <a:spcPts val="0"/>
                </a:spcAft>
                <a:buNone/>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在毕业实习期间，学生的分布点多、面广，实习时间长、复杂程度高、安全隐患多，学生在实习单位应严格遵守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学生校外实习守则</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和实习单位的规章制度及各项安全规定，自觉服从所在实习单位的管理制度，牢固树立安全生产、安全实习的观念。严禁在实习单位嬉笑、追逐、打闹，随时注意身边的安全，并及时提醒其他同学注意安全。</a:t>
              </a:r>
            </a:p>
          </p:txBody>
        </p:sp>
        <p:sp>
          <p:nvSpPr>
            <p:cNvPr id="24" name="任意多边形: 形状 7">
              <a:extLst>
                <a:ext uri="{FF2B5EF4-FFF2-40B4-BE49-F238E27FC236}">
                  <a16:creationId xmlns:a16="http://schemas.microsoft.com/office/drawing/2014/main" id="{53431C9E-A161-E846-BCDD-D88E90C7F34B}"/>
                </a:ext>
              </a:extLst>
            </p:cNvPr>
            <p:cNvSpPr/>
            <p:nvPr>
              <p:custDataLst>
                <p:tags r:id="rId4"/>
              </p:custDataLst>
            </p:nvPr>
          </p:nvSpPr>
          <p:spPr>
            <a:xfrm>
              <a:off x="2528" y="6887"/>
              <a:ext cx="15308" cy="2365"/>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15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每个实习阶段都要组织指派实习指导老师定期深入实习单位，了解学生的实习情况；对于在外地和自行选择实习单位顶岗实习的学生，学校要指定专人与之保持联系并做好实训情况记录。</a:t>
              </a:r>
            </a:p>
          </p:txBody>
        </p:sp>
        <p:grpSp>
          <p:nvGrpSpPr>
            <p:cNvPr id="49" name="组合 48">
              <a:extLst>
                <a:ext uri="{FF2B5EF4-FFF2-40B4-BE49-F238E27FC236}">
                  <a16:creationId xmlns:a16="http://schemas.microsoft.com/office/drawing/2014/main" id="{E307CD2B-D5FE-B8F0-45BA-3146B490C09F}"/>
                </a:ext>
              </a:extLst>
            </p:cNvPr>
            <p:cNvGrpSpPr/>
            <p:nvPr/>
          </p:nvGrpSpPr>
          <p:grpSpPr>
            <a:xfrm>
              <a:off x="1989" y="4074"/>
              <a:ext cx="225" cy="4819"/>
              <a:chOff x="1989" y="4074"/>
              <a:chExt cx="225" cy="4819"/>
            </a:xfrm>
          </p:grpSpPr>
          <p:cxnSp>
            <p:nvCxnSpPr>
              <p:cNvPr id="30" name="直接连接符 29">
                <a:extLst>
                  <a:ext uri="{FF2B5EF4-FFF2-40B4-BE49-F238E27FC236}">
                    <a16:creationId xmlns:a16="http://schemas.microsoft.com/office/drawing/2014/main" id="{181BBF1F-7BFC-D97B-0955-F5428B38B35A}"/>
                  </a:ext>
                </a:extLst>
              </p:cNvPr>
              <p:cNvCxnSpPr/>
              <p:nvPr>
                <p:custDataLst>
                  <p:tags r:id="rId5"/>
                </p:custDataLst>
              </p:nvPr>
            </p:nvCxnSpPr>
            <p:spPr>
              <a:xfrm>
                <a:off x="2099" y="4074"/>
                <a:ext cx="5" cy="4819"/>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F6D8D07D-E841-0402-C7D4-11B8DBF63277}"/>
                  </a:ext>
                </a:extLst>
              </p:cNvPr>
              <p:cNvSpPr/>
              <p:nvPr/>
            </p:nvSpPr>
            <p:spPr>
              <a:xfrm>
                <a:off x="1989" y="5114"/>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id="{7ACC3B7E-0636-D477-C488-3EBFE2E1553D}"/>
                  </a:ext>
                </a:extLst>
              </p:cNvPr>
              <p:cNvSpPr/>
              <p:nvPr>
                <p:custDataLst>
                  <p:tags r:id="rId6"/>
                </p:custDataLst>
              </p:nvPr>
            </p:nvSpPr>
            <p:spPr>
              <a:xfrm>
                <a:off x="1989" y="8006"/>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1">
            <a:extLst>
              <a:ext uri="{FF2B5EF4-FFF2-40B4-BE49-F238E27FC236}">
                <a16:creationId xmlns:a16="http://schemas.microsoft.com/office/drawing/2014/main" id="{3E36371D-9210-186B-A938-8C5FBA3E792F}"/>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一、实验室的安全与防护</a:t>
            </a:r>
          </a:p>
        </p:txBody>
      </p:sp>
      <p:sp>
        <p:nvSpPr>
          <p:cNvPr id="8" name="任意多边形: 形状 17">
            <a:extLst>
              <a:ext uri="{FF2B5EF4-FFF2-40B4-BE49-F238E27FC236}">
                <a16:creationId xmlns:a16="http://schemas.microsoft.com/office/drawing/2014/main" id="{34C97515-B6B3-5DDD-39E0-0FD760B9317D}"/>
              </a:ext>
            </a:extLst>
          </p:cNvPr>
          <p:cNvSpPr/>
          <p:nvPr>
            <p:custDataLst>
              <p:tags r:id="rId2"/>
            </p:custDataLst>
          </p:nvPr>
        </p:nvSpPr>
        <p:spPr>
          <a:xfrm>
            <a:off x="706120" y="1761601"/>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校外顶岗实习</a:t>
            </a:r>
          </a:p>
        </p:txBody>
      </p:sp>
    </p:spTree>
    <p:extLst>
      <p:ext uri="{BB962C8B-B14F-4D97-AF65-F5344CB8AC3E}">
        <p14:creationId xmlns:p14="http://schemas.microsoft.com/office/powerpoint/2010/main" val="154190069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D49CA-97BA-1565-839D-45440AB62C93}"/>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48F28D87-3F13-5FA2-A248-C5C7BC1C847F}"/>
              </a:ext>
            </a:extLst>
          </p:cNvPr>
          <p:cNvGrpSpPr/>
          <p:nvPr/>
        </p:nvGrpSpPr>
        <p:grpSpPr>
          <a:xfrm>
            <a:off x="723900" y="1499409"/>
            <a:ext cx="10744200" cy="4834255"/>
            <a:chOff x="1112" y="2325"/>
            <a:chExt cx="16920" cy="7613"/>
          </a:xfrm>
        </p:grpSpPr>
        <p:sp>
          <p:nvSpPr>
            <p:cNvPr id="7" name="直角三角形 6">
              <a:extLst>
                <a:ext uri="{FF2B5EF4-FFF2-40B4-BE49-F238E27FC236}">
                  <a16:creationId xmlns:a16="http://schemas.microsoft.com/office/drawing/2014/main" id="{BCC2CC2C-3C90-0631-AF8A-1DE6FA640527}"/>
                </a:ext>
              </a:extLst>
            </p:cNvPr>
            <p:cNvSpPr/>
            <p:nvPr>
              <p:custDataLst>
                <p:tags r:id="rId3"/>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890E0686-6430-3C82-7E9D-D1F5ADBB6805}"/>
                </a:ext>
              </a:extLst>
            </p:cNvPr>
            <p:cNvSpPr/>
            <p:nvPr>
              <p:custDataLst>
                <p:tags r:id="rId4"/>
              </p:custDataLst>
            </p:nvPr>
          </p:nvSpPr>
          <p:spPr>
            <a:xfrm>
              <a:off x="1532" y="2594"/>
              <a:ext cx="16500" cy="734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9C68ACD0-B4F8-A698-49F1-C3A8E424890D}"/>
                </a:ext>
              </a:extLst>
            </p:cNvPr>
            <p:cNvSpPr/>
            <p:nvPr>
              <p:custDataLst>
                <p:tags r:id="rId5"/>
              </p:custDataLst>
            </p:nvPr>
          </p:nvSpPr>
          <p:spPr>
            <a:xfrm>
              <a:off x="1112" y="2325"/>
              <a:ext cx="10723"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22300">
                <a:lnSpc>
                  <a:spcPct val="90000"/>
                </a:lnSpc>
                <a:spcBef>
                  <a:spcPct val="0"/>
                </a:spcBef>
                <a:spcAft>
                  <a:spcPct val="35000"/>
                </a:spcAft>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实习实训突发事件应急处置预案</a:t>
              </a:r>
            </a:p>
          </p:txBody>
        </p:sp>
        <p:sp>
          <p:nvSpPr>
            <p:cNvPr id="2" name="文本框 1">
              <a:extLst>
                <a:ext uri="{FF2B5EF4-FFF2-40B4-BE49-F238E27FC236}">
                  <a16:creationId xmlns:a16="http://schemas.microsoft.com/office/drawing/2014/main" id="{8F9124D9-E6C5-97C9-963B-C9A7514063BA}"/>
                </a:ext>
              </a:extLst>
            </p:cNvPr>
            <p:cNvSpPr txBox="1"/>
            <p:nvPr>
              <p:custDataLst>
                <p:tags r:id="rId6"/>
              </p:custDataLst>
            </p:nvPr>
          </p:nvSpPr>
          <p:spPr>
            <a:xfrm>
              <a:off x="1857" y="3426"/>
              <a:ext cx="7715" cy="723"/>
            </a:xfrm>
            <a:prstGeom prst="rect">
              <a:avLst/>
            </a:prstGeom>
            <a:noFill/>
          </p:spPr>
          <p:txBody>
            <a:bodyPr wrap="square" rtlCol="0" anchor="t">
              <a:spAutoFit/>
            </a:bodyPr>
            <a:lstStyle/>
            <a:p>
              <a:pPr marL="0" lvl="1" indent="457200" algn="just">
                <a:lnSpc>
                  <a:spcPct val="150000"/>
                </a:lnSpc>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a:extLst>
              <a:ext uri="{FF2B5EF4-FFF2-40B4-BE49-F238E27FC236}">
                <a16:creationId xmlns:a16="http://schemas.microsoft.com/office/drawing/2014/main" id="{AEE66771-2C10-5550-7883-A0FF44EB7E48}"/>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三、良好人际交往的意义</a:t>
            </a:r>
          </a:p>
        </p:txBody>
      </p:sp>
      <p:sp>
        <p:nvSpPr>
          <p:cNvPr id="8" name="文本框 7">
            <a:extLst>
              <a:ext uri="{FF2B5EF4-FFF2-40B4-BE49-F238E27FC236}">
                <a16:creationId xmlns:a16="http://schemas.microsoft.com/office/drawing/2014/main" id="{46475010-8910-B678-CAE9-0B6BA214B970}"/>
              </a:ext>
            </a:extLst>
          </p:cNvPr>
          <p:cNvSpPr txBox="1"/>
          <p:nvPr>
            <p:custDataLst>
              <p:tags r:id="rId2"/>
            </p:custDataLst>
          </p:nvPr>
        </p:nvSpPr>
        <p:spPr>
          <a:xfrm>
            <a:off x="1196976" y="2273156"/>
            <a:ext cx="5044434" cy="3782895"/>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出现意外创伤处理预案</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学生实习实训中出现创伤，在场教师、学生应及时救助，并联系相关负责人。</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负责人应及时赶到现场，并视情况果断采取措施，同时报告学校应急处置工作领导小组。</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属轻微创伤的，应及时组织人员将受伤学生送往医疗机构进行处理。</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属严重创伤的，要在第一时间拨打</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急救电话或紧急送往医院医治。</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pic>
        <p:nvPicPr>
          <p:cNvPr id="9" name="图片 8">
            <a:extLst>
              <a:ext uri="{FF2B5EF4-FFF2-40B4-BE49-F238E27FC236}">
                <a16:creationId xmlns:a16="http://schemas.microsoft.com/office/drawing/2014/main" id="{6AF8D11A-30DD-2F89-9DAA-CC4D2856D8DA}"/>
              </a:ext>
            </a:extLst>
          </p:cNvPr>
          <p:cNvPicPr>
            <a:picLocks noChangeAspect="1"/>
          </p:cNvPicPr>
          <p:nvPr/>
        </p:nvPicPr>
        <p:blipFill rotWithShape="1">
          <a:blip r:embed="rId8"/>
          <a:srcRect r="16226"/>
          <a:stretch/>
        </p:blipFill>
        <p:spPr>
          <a:xfrm>
            <a:off x="6447785" y="2273156"/>
            <a:ext cx="4753615" cy="3782894"/>
          </a:xfrm>
          <a:prstGeom prst="rect">
            <a:avLst/>
          </a:prstGeom>
        </p:spPr>
      </p:pic>
    </p:spTree>
    <p:extLst>
      <p:ext uri="{BB962C8B-B14F-4D97-AF65-F5344CB8AC3E}">
        <p14:creationId xmlns:p14="http://schemas.microsoft.com/office/powerpoint/2010/main" val="69223053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2b97c3e3-efcd-4358-8133-4e011551e47b"/>
  <p:tag name="COMMONDATA" val="eyJoZGlkIjoiZjAxMTJhOTdhYmExNjczZmFmMDgzNzk2N2NkOGE2YTMifQ=="/>
</p:tagLst>
</file>

<file path=ppt/tags/tag1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364,&quot;width&quot;:19200}"/>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7.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阿里巴巴普惠体"/>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2905</TotalTime>
  <Words>19065</Words>
  <Application>Microsoft Office PowerPoint</Application>
  <PresentationFormat>宽屏</PresentationFormat>
  <Paragraphs>727</Paragraphs>
  <Slides>114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114</vt:i4>
      </vt:variant>
    </vt:vector>
  </HeadingPairs>
  <TitlesOfParts>
    <vt:vector size="119" baseType="lpstr">
      <vt:lpstr>微软雅黑</vt:lpstr>
      <vt:lpstr>Arial</vt:lpstr>
      <vt:lpstr>阿里巴巴普惠体</vt:lpstr>
      <vt:lpstr>汉仪雅酷黑 75W</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素材来源网站当图网-www.99ppt.com</dc:title>
  <dc:subject>素材来源网站当图网-www.99ppt.com</dc:subject>
  <dc:creator>素材来源网站当图网-www.99ppt.com</dc:creator>
  <dc:description>素材来源网站当图网-www.99ppt.com</dc:description>
  <cp:lastModifiedBy>5832</cp:lastModifiedBy>
  <cp:revision>57</cp:revision>
  <dcterms:created xsi:type="dcterms:W3CDTF">2023-06-11T01:08:00Z</dcterms:created>
  <dcterms:modified xsi:type="dcterms:W3CDTF">2024-02-28T01:42:36Z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15686C1B4F9F4ACCB07E464B7878EA8D_12</vt:lpwstr>
  </property>
  <property fmtid="{A09F084E-AD41-489F-8076-AA5BE3082BCA}" pid="100">
    <vt:ui4>5</vt:ui4>
  </property>
  <property fmtid="{64440492-4C8B-11D1-8B70-080036B11A03}" pid="11">
    <vt:lpwstr>素材来源网站当图网-www.99ppt.com</vt:lpwstr>
  </property>
</Properties>
</file>